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81" r:id="rId5"/>
    <p:sldId id="279" r:id="rId6"/>
    <p:sldId id="263" r:id="rId7"/>
    <p:sldId id="276" r:id="rId8"/>
    <p:sldId id="277" r:id="rId9"/>
    <p:sldId id="278" r:id="rId10"/>
    <p:sldId id="274" r:id="rId11"/>
    <p:sldId id="282" r:id="rId12"/>
  </p:sldIdLst>
  <p:sldSz cx="9144000" cy="6858000" type="screen4x3"/>
  <p:notesSz cx="6858000" cy="9144000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EF832A-31E0-4875-86A3-96203359B8F2}" type="datetimeFigureOut">
              <a:rPr lang="ru-RU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06AFA-8B48-4401-98A7-8233FCC240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4D55F3-CB57-4ADC-877B-920EF085E622}" type="datetimeFigureOut">
              <a:rPr lang="ru-RU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148C1-4E85-4B1C-ABC9-E27142029C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BA286D-836B-488C-8C89-7F8396560AC9}" type="datetimeFigureOut">
              <a:rPr lang="ru-RU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F0C24-E2B8-4600-BEE4-E59E6E1B38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AF3933-7745-4268-8F6E-33AFD28B7C12}" type="datetimeFigureOut">
              <a:rPr lang="ru-RU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50D55-1AC9-47B2-9781-D277BCCE35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AD303E-1F96-46F7-921D-088DBA50B4DC}" type="datetimeFigureOut">
              <a:rPr lang="ru-RU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AA584-1E0A-4309-A8BF-9CD304AE1E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2C0835-B1F1-42E6-9FF9-D009A65C5BE3}" type="datetimeFigureOut">
              <a:rPr lang="ru-RU"/>
              <a:pPr/>
              <a:t>13.04.2023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E7903-1C51-4A7E-BA47-ED24AFE9C5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B32FB6-273E-42E7-A219-AD172CB3919A}" type="datetimeFigureOut">
              <a:rPr lang="ru-RU"/>
              <a:pPr/>
              <a:t>13.04.2023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978744-FDF6-4335-9E8F-AE8A634397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25D150-A35E-4162-A53F-BD26A5DDFCA0}" type="datetimeFigureOut">
              <a:rPr lang="ru-RU"/>
              <a:pPr/>
              <a:t>13.04.2023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ED28D-71F6-429E-90CD-F95E9988E6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B13602-AFEC-4B98-ABF0-DFFAAC19E107}" type="datetimeFigureOut">
              <a:rPr lang="ru-RU"/>
              <a:pPr/>
              <a:t>13.04.2023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AF89C-DDC9-4F8B-BDC5-04DDEAA028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F3386C-CB34-4D3F-9C33-55204F582EC4}" type="datetimeFigureOut">
              <a:rPr lang="ru-RU"/>
              <a:pPr/>
              <a:t>13.04.2023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AF2EF-237E-47C8-BE38-F8DA0C67E1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7DBC20-D46F-4D84-B1D5-2DE0AC9A3E6D}" type="datetimeFigureOut">
              <a:rPr lang="ru-RU"/>
              <a:pPr/>
              <a:t>13.04.2023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0ADF9-BB2D-4E1D-A00E-4E1E1CEB7A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490A67E-8ED4-423A-B2CF-50D9E1920571}" type="datetimeFigureOut">
              <a:rPr lang="ru-RU"/>
              <a:pPr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4A314A6-5BB0-4B15-B81F-86F0A1D6FF7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29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if-mstuca.ru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hyperlink" Target="https://russia-edu.minobrnauki.gov.ru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179388" y="115888"/>
            <a:ext cx="7921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 dirty="0">
              <a:solidFill>
                <a:schemeClr val="bg1"/>
              </a:solidFill>
              <a:latin typeface="GOST type A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GOST type A" pitchFamily="34" charset="0"/>
              </a:rPr>
              <a:t>ФЕДЕРАЛЬНОЕ АГЕНСТВО ВОЗДУШНОГО ТРАНСПОРТА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1840" y="1628800"/>
            <a:ext cx="5761334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dirty="0">
                <a:solidFill>
                  <a:schemeClr val="bg1"/>
                </a:solidFill>
                <a:latin typeface="GOST type A" pitchFamily="34" charset="0"/>
              </a:rPr>
              <a:t>Иркутский филиал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dirty="0">
                <a:solidFill>
                  <a:schemeClr val="bg1"/>
                </a:solidFill>
                <a:latin typeface="GOST type A" pitchFamily="34" charset="0"/>
              </a:rPr>
              <a:t>ФГБОУ ВО «Московский государственный технический университет гражданской авиации» (МГТУ ГА)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388" y="5085183"/>
            <a:ext cx="896461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 приемной комиссии: Россия, 664009 г. Иркутск, ул. Советская, 139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Тел./факс (3952) 54-44-02, сайт </a:t>
            </a:r>
            <a:r>
              <a:rPr lang="en-US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</a:t>
            </a:r>
            <a:r>
              <a:rPr lang="ru-RU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ru-RU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if</a:t>
            </a:r>
            <a:r>
              <a:rPr lang="ru-RU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en-US" sz="20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mstuca</a:t>
            </a:r>
            <a:r>
              <a:rPr lang="ru-RU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20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If_mgtuga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Иркутский филиал МГТУ ГА (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//vk.com/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if_mstuca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0D4EC5-5266-4324-AB46-0DA14613A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25146"/>
            <a:ext cx="1944216" cy="214027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TextBox 6"/>
          <p:cNvSpPr txBox="1">
            <a:spLocks noChangeArrowheads="1"/>
          </p:cNvSpPr>
          <p:nvPr/>
        </p:nvSpPr>
        <p:spPr bwMode="auto">
          <a:xfrm>
            <a:off x="179388" y="115888"/>
            <a:ext cx="792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GOST type A" pitchFamily="34" charset="0"/>
              </a:rPr>
              <a:t>ФЕДЕРАЛЬНОЕ АГЕНСТВО ВОЗДУШНОГО ТРАНСПОРТА</a:t>
            </a:r>
          </a:p>
          <a:p>
            <a:r>
              <a:rPr lang="ru-RU" sz="1400" dirty="0">
                <a:solidFill>
                  <a:schemeClr val="bg1"/>
                </a:solidFill>
                <a:latin typeface="GOST type A" pitchFamily="34" charset="0"/>
              </a:rPr>
              <a:t>Иркутский филиал ФГБОУ ВО «Московский государственный технический университет гражданской авиации» (МГТУ ГА)</a:t>
            </a:r>
          </a:p>
        </p:txBody>
      </p:sp>
      <p:pic>
        <p:nvPicPr>
          <p:cNvPr id="23554" name="Picture 2" descr="C:\Users\Nio\Desktop\ФОТО для КАЗАНИ\для  календаря 2016\DSC_0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2592288" cy="1728192"/>
          </a:xfrm>
          <a:prstGeom prst="rect">
            <a:avLst/>
          </a:prstGeom>
          <a:noFill/>
        </p:spPr>
      </p:pic>
      <p:pic>
        <p:nvPicPr>
          <p:cNvPr id="23555" name="Picture 3" descr="C:\Users\Nio\Desktop\ФОТО для КАЗАНИ\для  календаря 2016\_AS275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6"/>
            <a:ext cx="2592529" cy="1728192"/>
          </a:xfrm>
          <a:prstGeom prst="rect">
            <a:avLst/>
          </a:prstGeom>
          <a:noFill/>
        </p:spPr>
      </p:pic>
      <p:pic>
        <p:nvPicPr>
          <p:cNvPr id="23556" name="Picture 4" descr="C:\Users\Nio\Desktop\ФОТО для КАЗАНИ\для  календаря 2016\IMG_20160826_2139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96752" y="4077072"/>
            <a:ext cx="2088231" cy="1962217"/>
          </a:xfrm>
          <a:prstGeom prst="rect">
            <a:avLst/>
          </a:prstGeom>
          <a:noFill/>
        </p:spPr>
      </p:pic>
      <p:pic>
        <p:nvPicPr>
          <p:cNvPr id="23557" name="Picture 5" descr="C:\Users\Nio\Desktop\ФОТО для КАЗАНИ\РАДОСТЬ_mg_50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980728"/>
            <a:ext cx="2596796" cy="1728192"/>
          </a:xfrm>
          <a:prstGeom prst="rect">
            <a:avLst/>
          </a:prstGeom>
          <a:noFill/>
        </p:spPr>
      </p:pic>
      <p:pic>
        <p:nvPicPr>
          <p:cNvPr id="23559" name="Picture 7" descr="C:\Users\Nio\Desktop\ФОТО для КАЗАНИ\для  календаря 2016\DSC_03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725144"/>
            <a:ext cx="2592288" cy="1728192"/>
          </a:xfrm>
          <a:prstGeom prst="rect">
            <a:avLst/>
          </a:prstGeom>
          <a:noFill/>
        </p:spPr>
      </p:pic>
      <p:pic>
        <p:nvPicPr>
          <p:cNvPr id="23560" name="Picture 8" descr="C:\Users\Nio\Desktop\ФОТО для КАЗАНИ\для  календаря 2016\IMG_21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2780928"/>
            <a:ext cx="2592289" cy="1728192"/>
          </a:xfrm>
          <a:prstGeom prst="rect">
            <a:avLst/>
          </a:prstGeom>
          <a:noFill/>
        </p:spPr>
      </p:pic>
      <p:pic>
        <p:nvPicPr>
          <p:cNvPr id="23561" name="Picture 9" descr="C:\Users\Nio\Desktop\ФОТО для КАЗАНИ\для  календаря 2016\DSC_00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4581128"/>
            <a:ext cx="2592288" cy="1728192"/>
          </a:xfrm>
          <a:prstGeom prst="rect">
            <a:avLst/>
          </a:prstGeom>
          <a:noFill/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6A6CBEF2-DF67-4356-B5D4-20F5A4764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848" y="980728"/>
            <a:ext cx="2664297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GOST type A" pitchFamily="34" charset="0"/>
              </a:rPr>
              <a:t>Для иностранных граждан поступление на бесплатное обучение за счет средств бюджета Российской Федерации в пределах квоты, установленной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GOST type A" pitchFamily="34" charset="0"/>
              </a:rPr>
              <a:t>Правительством РФ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GOST type A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https://russia-edu.minobrnauki.gov.ru/</a:t>
            </a:r>
            <a:endParaRPr lang="ru-RU" sz="1400" b="1" dirty="0">
              <a:solidFill>
                <a:schemeClr val="bg1"/>
              </a:solidFill>
              <a:latin typeface="GOST type A" pitchFamily="34" charset="0"/>
            </a:endParaRPr>
          </a:p>
          <a:p>
            <a:pPr algn="ctr"/>
            <a:endParaRPr lang="ru-RU" sz="1400" dirty="0">
              <a:solidFill>
                <a:schemeClr val="bg1"/>
              </a:solidFill>
              <a:latin typeface="GOST type A" pitchFamily="34" charset="0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GOST type B" pitchFamily="2" charset="0"/>
              </a:rPr>
              <a:t>     Иностранным гражданам для поступления в Иркутский филиал МГТУ ГА по программам высшего образования по договору об оказании платных образовательных услуг,  необходимо сдать ЕГЭ или экзамены, проводимые ВУЗом по следующим предметам: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schemeClr val="bg1"/>
              </a:solidFill>
              <a:latin typeface="GOST type B" pitchFamily="2" charset="0"/>
            </a:endParaRP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  <a:latin typeface="GOST type B" pitchFamily="2" charset="0"/>
              </a:rPr>
              <a:t>Русский язык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  <a:latin typeface="GOST type B" pitchFamily="2" charset="0"/>
              </a:rPr>
              <a:t>Профильная математика</a:t>
            </a:r>
          </a:p>
          <a:p>
            <a:pPr marL="342900" indent="-34290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bg1"/>
                </a:solidFill>
                <a:latin typeface="GOST type B" pitchFamily="2" charset="0"/>
              </a:rPr>
              <a:t>Физика или информатика (по выбору)</a:t>
            </a:r>
          </a:p>
          <a:p>
            <a:pPr algn="ctr"/>
            <a:endParaRPr lang="ru-RU" sz="1400" dirty="0">
              <a:solidFill>
                <a:schemeClr val="bg1"/>
              </a:solidFill>
              <a:latin typeface="GOST type A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TextBox 6"/>
          <p:cNvSpPr txBox="1">
            <a:spLocks noChangeArrowheads="1"/>
          </p:cNvSpPr>
          <p:nvPr/>
        </p:nvSpPr>
        <p:spPr bwMode="auto">
          <a:xfrm>
            <a:off x="179388" y="115888"/>
            <a:ext cx="792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GOST type A" pitchFamily="34" charset="0"/>
              </a:rPr>
              <a:t>ФЕДЕРАЛЬНОЕ АГЕНСТВО ВОЗДУШНОГО ТРАНСПОРТА</a:t>
            </a:r>
          </a:p>
          <a:p>
            <a:r>
              <a:rPr lang="ru-RU" sz="1400" dirty="0">
                <a:solidFill>
                  <a:schemeClr val="bg1"/>
                </a:solidFill>
                <a:latin typeface="GOST type A" pitchFamily="34" charset="0"/>
              </a:rPr>
              <a:t>Иркутский филиал ФГБОУ ВО «Московский государственный технический университет гражданской авиации» (МГТУ ГА)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6A6CBEF2-DF67-4356-B5D4-20F5A4764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980728"/>
            <a:ext cx="885698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3800" b="1" dirty="0">
              <a:solidFill>
                <a:schemeClr val="bg1"/>
              </a:solidFill>
              <a:latin typeface="GOST type A" pitchFamily="34" charset="0"/>
            </a:endParaRPr>
          </a:p>
          <a:p>
            <a:pPr algn="ctr"/>
            <a:endParaRPr lang="ru-RU" sz="3800" b="1" dirty="0">
              <a:solidFill>
                <a:schemeClr val="bg1"/>
              </a:solidFill>
              <a:latin typeface="GOST type A" pitchFamily="34" charset="0"/>
            </a:endParaRPr>
          </a:p>
          <a:p>
            <a:pPr algn="ctr"/>
            <a:endParaRPr lang="ru-RU" sz="3800" b="1" dirty="0">
              <a:solidFill>
                <a:schemeClr val="bg1"/>
              </a:solidFill>
              <a:latin typeface="GOST type A" pitchFamily="34" charset="0"/>
            </a:endParaRPr>
          </a:p>
          <a:p>
            <a:pPr algn="ctr"/>
            <a:r>
              <a:rPr lang="ru-RU" sz="3800" b="1" dirty="0">
                <a:solidFill>
                  <a:schemeClr val="bg1"/>
                </a:solidFill>
                <a:latin typeface="GOST type A" pitchFamily="34" charset="0"/>
              </a:rPr>
              <a:t>БЛАГОДАРИМ ЗА ВНИМАНИЕ!</a:t>
            </a:r>
          </a:p>
          <a:p>
            <a:pPr algn="ctr"/>
            <a:endParaRPr lang="ru-RU" sz="1400" b="1" dirty="0">
              <a:solidFill>
                <a:schemeClr val="bg1"/>
              </a:solidFill>
              <a:latin typeface="GOST type A" pitchFamily="34" charset="0"/>
            </a:endParaRPr>
          </a:p>
          <a:p>
            <a:pPr algn="ctr"/>
            <a:endParaRPr lang="ru-RU" sz="1400" dirty="0">
              <a:solidFill>
                <a:schemeClr val="bg1"/>
              </a:solidFill>
              <a:latin typeface="GOST type 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912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/>
          <p:cNvSpPr txBox="1">
            <a:spLocks noChangeArrowheads="1"/>
          </p:cNvSpPr>
          <p:nvPr/>
        </p:nvSpPr>
        <p:spPr bwMode="auto">
          <a:xfrm>
            <a:off x="179388" y="115888"/>
            <a:ext cx="792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GOST type A" pitchFamily="34" charset="0"/>
              </a:rPr>
              <a:t>ФЕДЕРАЛЬНОЕ АГЕНСТВО ВОЗДУШНОГО ТРАНСПОРТА</a:t>
            </a:r>
          </a:p>
          <a:p>
            <a:r>
              <a:rPr lang="ru-RU" sz="1400" dirty="0">
                <a:solidFill>
                  <a:schemeClr val="bg1"/>
                </a:solidFill>
                <a:latin typeface="GOST type A" pitchFamily="34" charset="0"/>
              </a:rPr>
              <a:t>Иркутский филиал ФГБОУ ВО «Московский государственный технический университет гражданской авиации» (МГТУ ГА)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7538" y="1196975"/>
            <a:ext cx="424815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          Иркутский филиал МГТУ ГА осуществляет подготовку специалистов по технической эксплуатации авиационной техники и реализует программы высшего образования, среднего профессионального образования и дополнительного профессионального образования.</a:t>
            </a:r>
            <a:endParaRPr lang="en-US" sz="1400" dirty="0">
              <a:solidFill>
                <a:schemeClr val="accent1">
                  <a:lumMod val="20000"/>
                  <a:lumOff val="80000"/>
                </a:schemeClr>
              </a:solidFill>
              <a:latin typeface="GOST type B" pitchFamily="2" charset="0"/>
              <a:cs typeface="+mn-cs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1">
                  <a:lumMod val="20000"/>
                  <a:lumOff val="80000"/>
                </a:schemeClr>
              </a:solidFill>
              <a:latin typeface="GOST type B" pitchFamily="2" charset="0"/>
              <a:cs typeface="+mn-cs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</a:rPr>
              <a:t>       </a:t>
            </a: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</a:rPr>
              <a:t>Иркутский филиал МГТУ ГА  – это учебно-научный комплекс, обладающий современной учебно-лабораторной и тренажерной базой для проведения теоретического, практического обучения, научно-исследовательской работы. 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  <a:cs typeface="+mn-cs"/>
            </a:endParaRPr>
          </a:p>
        </p:txBody>
      </p:sp>
      <p:pic>
        <p:nvPicPr>
          <p:cNvPr id="3076" name="Рисунок 5" descr="svp_45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138" y="4016248"/>
            <a:ext cx="3746062" cy="250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0A6002-6CAC-489B-BAEF-9499899566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58992"/>
            <a:ext cx="3918611" cy="2612407"/>
          </a:xfrm>
          <a:prstGeom prst="rect">
            <a:avLst/>
          </a:prstGeom>
        </p:spPr>
      </p:pic>
      <p:pic>
        <p:nvPicPr>
          <p:cNvPr id="13" name="Рисунок 14">
            <a:extLst>
              <a:ext uri="{FF2B5EF4-FFF2-40B4-BE49-F238E27FC236}">
                <a16:creationId xmlns:a16="http://schemas.microsoft.com/office/drawing/2014/main" id="{16F25ECF-166D-4641-87E1-FE0BC9FB6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r="3999" b="5556"/>
          <a:stretch>
            <a:fillRect/>
          </a:stretch>
        </p:blipFill>
        <p:spPr bwMode="auto">
          <a:xfrm>
            <a:off x="468312" y="1216059"/>
            <a:ext cx="3768887" cy="255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179388" y="115888"/>
            <a:ext cx="792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GOST type A" pitchFamily="34" charset="0"/>
              </a:rPr>
              <a:t>ФЕДЕРАЛЬНОЕ АГЕНСТВО ВОЗДУШНОГО ТРАНСПОРТА</a:t>
            </a:r>
          </a:p>
          <a:p>
            <a:r>
              <a:rPr lang="ru-RU" sz="1400">
                <a:solidFill>
                  <a:schemeClr val="bg1"/>
                </a:solidFill>
                <a:latin typeface="GOST type A" pitchFamily="34" charset="0"/>
              </a:rPr>
              <a:t>Иркутский филиал ФГБОУ ВО «Московский государственный технический университет гражданской авиации» (МГТУ ГА)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825" y="1052513"/>
            <a:ext cx="8713788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chemeClr val="bg1"/>
                </a:solidFill>
                <a:latin typeface="+mn-lt"/>
                <a:cs typeface="+mn-cs"/>
              </a:rPr>
              <a:t>История создания Иркутского филиала МГТУ ГА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22ADB805-E156-4E73-AAD9-4C7693835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785671" cy="496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179388" y="115888"/>
            <a:ext cx="792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GOST type A" pitchFamily="34" charset="0"/>
              </a:rPr>
              <a:t>ФЕДЕРАЛЬНОЕ АГЕНСТВО ВОЗДУШНОГО ТРАНСПОРТА</a:t>
            </a:r>
          </a:p>
          <a:p>
            <a:r>
              <a:rPr lang="ru-RU" sz="1400">
                <a:solidFill>
                  <a:schemeClr val="bg1"/>
                </a:solidFill>
                <a:latin typeface="GOST type A" pitchFamily="34" charset="0"/>
              </a:rPr>
              <a:t>Иркутский филиал ФГБОУ ВО «Московский государственный технический университет гражданской авиации» (МГТУ ГА)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825" y="1052513"/>
            <a:ext cx="8713788" cy="49859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Иркутский филиал МГТУ ГА проводит набор на очную и заочную формы обучения по образовательным программам: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i="1" dirty="0">
              <a:solidFill>
                <a:schemeClr val="accent1">
                  <a:lumMod val="20000"/>
                  <a:lumOff val="80000"/>
                </a:schemeClr>
              </a:solidFill>
              <a:latin typeface="GOST type B" pitchFamily="2" charset="0"/>
              <a:cs typeface="+mn-cs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Среднее профессиональное образование (СПО)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latin typeface="GOST type B" pitchFamily="2" charset="0"/>
              <a:cs typeface="+mn-cs"/>
            </a:endParaRPr>
          </a:p>
          <a:p>
            <a:pPr marL="173038" indent="-173038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73038" algn="l"/>
              </a:tabLst>
              <a:defRPr/>
            </a:pP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25.02.01 «Техническая эксплуатация летательных аппаратов и двигателей»;</a:t>
            </a:r>
          </a:p>
          <a:p>
            <a:pPr marL="173038" indent="-173038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73038" algn="l"/>
              </a:tabLst>
              <a:defRPr/>
            </a:pP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25.02.03 «Техническая эксплуатация электрифицированных и пилотажно-навигационных комплексов»;</a:t>
            </a:r>
          </a:p>
          <a:p>
            <a:pPr marL="173038" indent="-173038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73038" algn="l"/>
              </a:tabLst>
              <a:defRPr/>
            </a:pP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25.02.08 «Эксплуатация беспилотных авиационных систем»;</a:t>
            </a:r>
          </a:p>
          <a:p>
            <a:pPr marL="173038" indent="-173038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73038" algn="l"/>
              </a:tabLst>
              <a:defRPr/>
            </a:pP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43.02.06 «Сервис на транспорте (воздушный транспорт)»;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" i="1" dirty="0">
              <a:solidFill>
                <a:schemeClr val="accent1">
                  <a:lumMod val="20000"/>
                  <a:lumOff val="80000"/>
                </a:schemeClr>
              </a:solidFill>
              <a:latin typeface="GOST type B" pitchFamily="2" charset="0"/>
              <a:cs typeface="+mn-cs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Высшее образование (ВО)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  <a:latin typeface="GOST type B" pitchFamily="2" charset="0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программы </a:t>
            </a:r>
            <a:r>
              <a:rPr lang="ru-RU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бакалавриата</a:t>
            </a:r>
            <a:r>
              <a:rPr lang="ru-RU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:</a:t>
            </a:r>
          </a:p>
          <a:p>
            <a:pPr marL="173038" indent="-173038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73038" algn="l"/>
              </a:tabLst>
              <a:defRPr/>
            </a:pP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23.03.01 «Технология транспортных процессов», направленность «Организация перевозок и управление на воздушном транспорте»;</a:t>
            </a:r>
          </a:p>
          <a:p>
            <a:pPr marL="173038" indent="-173038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73038" algn="l"/>
              </a:tabLst>
              <a:defRPr/>
            </a:pP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25.03.01 «Техническая эксплуатация летательных аппаратов и двигателей», направленность «Техническое обслуживание летательных аппаратов и авиационных двигателей»;</a:t>
            </a:r>
          </a:p>
          <a:p>
            <a:pPr marL="173038" indent="-173038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73038" algn="l"/>
              </a:tabLst>
              <a:defRPr/>
            </a:pP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25.03.02 «Техническая эксплуатация авиационных электросистем и пилотажно-навигационных комплексов», направленность «Техническое обслуживание и ремонт авиационных электросистем и пилотажно-навигационных комплексов»;</a:t>
            </a:r>
          </a:p>
          <a:p>
            <a:pPr marL="173038" indent="-173038" defTabSz="914400" fontAlgn="auto">
              <a:spcBef>
                <a:spcPts val="0"/>
              </a:spcBef>
              <a:spcAft>
                <a:spcPts val="0"/>
              </a:spcAft>
              <a:tabLst>
                <a:tab pos="173038" algn="l"/>
              </a:tabLst>
              <a:defRPr/>
            </a:pPr>
            <a:endParaRPr lang="ru-RU" sz="300" i="1" dirty="0">
              <a:solidFill>
                <a:schemeClr val="accent1">
                  <a:lumMod val="20000"/>
                  <a:lumOff val="80000"/>
                </a:schemeClr>
              </a:solidFill>
              <a:latin typeface="GOST type B" pitchFamily="2" charset="0"/>
              <a:cs typeface="+mn-cs"/>
            </a:endParaRPr>
          </a:p>
          <a:p>
            <a:pPr marL="173038" indent="-173038" defTabSz="914400" fontAlgn="auto">
              <a:spcBef>
                <a:spcPts val="0"/>
              </a:spcBef>
              <a:spcAft>
                <a:spcPts val="0"/>
              </a:spcAft>
              <a:tabLst>
                <a:tab pos="173038" algn="l"/>
              </a:tabLst>
              <a:defRPr/>
            </a:pPr>
            <a:r>
              <a:rPr lang="ru-RU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программы </a:t>
            </a:r>
            <a:r>
              <a:rPr lang="ru-RU" i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специалитета</a:t>
            </a:r>
            <a:r>
              <a:rPr lang="ru-RU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:</a:t>
            </a:r>
          </a:p>
          <a:p>
            <a:pPr marL="173038" indent="-173038" defTabSz="9144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73038" algn="l"/>
              </a:tabLst>
              <a:defRPr/>
            </a:pP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25.05.03 «Техническая эксплуатация транспортного радиооборудования», специализация «Техническая эксплуатация радиоэлектронного оборудования воздушных судов и аэропортов».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5" name="Рисунок 17" descr="DSC_0525">
            <a:extLst>
              <a:ext uri="{FF2B5EF4-FFF2-40B4-BE49-F238E27FC236}">
                <a16:creationId xmlns:a16="http://schemas.microsoft.com/office/drawing/2014/main" id="{C13196EA-4BC1-438D-9900-A99268BA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0001" r="3571"/>
          <a:stretch>
            <a:fillRect/>
          </a:stretch>
        </p:blipFill>
        <p:spPr bwMode="auto">
          <a:xfrm>
            <a:off x="319312" y="5705871"/>
            <a:ext cx="1687484" cy="11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0">
            <a:extLst>
              <a:ext uri="{FF2B5EF4-FFF2-40B4-BE49-F238E27FC236}">
                <a16:creationId xmlns:a16="http://schemas.microsoft.com/office/drawing/2014/main" id="{E7CF5832-0439-485A-B284-4A05B819C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6774" y="5698906"/>
            <a:ext cx="1612574" cy="111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7" descr="IMG_1563">
            <a:extLst>
              <a:ext uri="{FF2B5EF4-FFF2-40B4-BE49-F238E27FC236}">
                <a16:creationId xmlns:a16="http://schemas.microsoft.com/office/drawing/2014/main" id="{87BAEC1B-0443-4D60-9B36-AF7537669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4050" y="5698578"/>
            <a:ext cx="1762624" cy="111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23" descr="DSC_10048">
            <a:extLst>
              <a:ext uri="{FF2B5EF4-FFF2-40B4-BE49-F238E27FC236}">
                <a16:creationId xmlns:a16="http://schemas.microsoft.com/office/drawing/2014/main" id="{7A4120F3-F79D-48E8-B412-2190814AA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98213" y="5705871"/>
            <a:ext cx="1728194" cy="111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9" descr="IMG_2678">
            <a:extLst>
              <a:ext uri="{FF2B5EF4-FFF2-40B4-BE49-F238E27FC236}">
                <a16:creationId xmlns:a16="http://schemas.microsoft.com/office/drawing/2014/main" id="{496485AB-BE27-42A0-9169-BF51ACCAF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3091" y="5707247"/>
            <a:ext cx="1780959" cy="110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24143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6"/>
          <p:cNvSpPr txBox="1">
            <a:spLocks noChangeArrowheads="1"/>
          </p:cNvSpPr>
          <p:nvPr/>
        </p:nvSpPr>
        <p:spPr bwMode="auto">
          <a:xfrm>
            <a:off x="179388" y="115888"/>
            <a:ext cx="792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GOST type A" pitchFamily="34" charset="0"/>
              </a:rPr>
              <a:t>ФЕДЕРАЛЬНОЕ АГЕНСТВО ВОЗДУШНОГО ТРАНСПОРТА</a:t>
            </a:r>
          </a:p>
          <a:p>
            <a:r>
              <a:rPr lang="ru-RU" sz="1400">
                <a:solidFill>
                  <a:schemeClr val="bg1"/>
                </a:solidFill>
                <a:latin typeface="GOST type A" pitchFamily="34" charset="0"/>
              </a:rPr>
              <a:t>Иркутский филиал ФГБОУ ВО «Московский государственный технический университет гражданской авиации» (МГТУ ГА)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825" y="1052513"/>
            <a:ext cx="8713788" cy="33393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Зачисление на программы: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  <a:latin typeface="GOST type B" pitchFamily="2" charset="0"/>
              <a:cs typeface="+mn-cs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     Среднего профессионального образования 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проводится по результатам конкурса аттестатов среднего общего образования (11 классов) или по результатам конкурса дипломов о профессиональном образовании (по среднему баллу);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  <a:latin typeface="GOST type B" pitchFamily="2" charset="0"/>
              <a:cs typeface="+mn-cs"/>
            </a:endParaRP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     Высшего образования </a:t>
            </a:r>
            <a:r>
              <a:rPr lang="ru-RU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проводится по результатам ЕГЭ (русский язык, профильная математика, физика или информатика и ИКТ (на выбор).</a:t>
            </a:r>
          </a:p>
          <a:p>
            <a:pPr algn="just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  <a:latin typeface="GOST type B" pitchFamily="2" charset="0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9BEB42-7EFD-421D-AB86-FE617A824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167" y="4319600"/>
            <a:ext cx="3672408" cy="24482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3AEBCE-D377-4807-902C-9318E012F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25" y="4285648"/>
            <a:ext cx="3491880" cy="236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25674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>
            <a:spLocks noChangeArrowheads="1"/>
          </p:cNvSpPr>
          <p:nvPr/>
        </p:nvSpPr>
        <p:spPr bwMode="auto">
          <a:xfrm>
            <a:off x="179388" y="115888"/>
            <a:ext cx="792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GOST type A" pitchFamily="34" charset="0"/>
              </a:rPr>
              <a:t>ФЕДЕРАЛЬНОЕ АГЕНСТВО ВОЗДУШНОГО ТРАНСПОРТА</a:t>
            </a:r>
          </a:p>
          <a:p>
            <a:r>
              <a:rPr lang="ru-RU" sz="1400">
                <a:solidFill>
                  <a:schemeClr val="bg1"/>
                </a:solidFill>
                <a:latin typeface="GOST type A" pitchFamily="34" charset="0"/>
              </a:rPr>
              <a:t>Иркутский филиал ФГБОУ ВО «Московский государственный технический университет гражданской авиации» (МГТУ ГА)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7" y="1125538"/>
            <a:ext cx="548174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Иркутский филиал МГТУ ГА – это:</a:t>
            </a:r>
          </a:p>
          <a:p>
            <a:pPr marL="171450" indent="-1714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1700 студентов и курсантов;</a:t>
            </a:r>
          </a:p>
          <a:p>
            <a:pPr marL="171450" indent="-1714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3 факультета: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   - Эксплуатации летательных аппаратов;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   - Авиационных систем и комплексов;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   - Сервиса на транспорте.</a:t>
            </a:r>
          </a:p>
          <a:p>
            <a:pPr marL="171450" indent="-1714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5 кафедр ВО и 3 отделения СПО;</a:t>
            </a:r>
          </a:p>
          <a:p>
            <a:pPr marL="171450" indent="-1714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Базовая кафедра на базе предприятий: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«Международный аэропорт Иркутск», а/к «Ангара», </a:t>
            </a:r>
            <a:endParaRPr lang="en-US" sz="1400" dirty="0">
              <a:solidFill>
                <a:schemeClr val="accent1">
                  <a:lumMod val="20000"/>
                  <a:lumOff val="80000"/>
                </a:schemeClr>
              </a:solidFill>
              <a:latin typeface="GOST type B" pitchFamily="2" charset="0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а/к «</a:t>
            </a:r>
            <a:r>
              <a:rPr lang="ru-RU" sz="1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ИрАэро</a:t>
            </a: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», «Аэронавигация Восточной Сибири».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Учебный аэродром</a:t>
            </a:r>
            <a:r>
              <a: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 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Центр обучения авиационных специалистов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Центр дополните6льного профессионального образования (ДПО)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Учебно-тренажерный центр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Собственный научный журнал «</a:t>
            </a:r>
            <a:r>
              <a: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Credo </a:t>
            </a:r>
            <a:r>
              <a:rPr lang="en-US" sz="1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Experto</a:t>
            </a:r>
            <a:r>
              <a:rPr lang="ru-RU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».</a:t>
            </a:r>
          </a:p>
        </p:txBody>
      </p:sp>
      <p:pic>
        <p:nvPicPr>
          <p:cNvPr id="5124" name="Рисунок 7" descr="DSC007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9506" y="1035314"/>
            <a:ext cx="3254493" cy="194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8" descr="IMG_7623"/>
          <p:cNvPicPr>
            <a:picLocks noChangeAspect="1" noChangeArrowheads="1"/>
          </p:cNvPicPr>
          <p:nvPr/>
        </p:nvPicPr>
        <p:blipFill>
          <a:blip r:embed="rId3" cstate="print"/>
          <a:srcRect r="1923" b="20000"/>
          <a:stretch>
            <a:fillRect/>
          </a:stretch>
        </p:blipFill>
        <p:spPr bwMode="auto">
          <a:xfrm>
            <a:off x="5915210" y="4984941"/>
            <a:ext cx="3110393" cy="187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4">
            <a:extLst>
              <a:ext uri="{FF2B5EF4-FFF2-40B4-BE49-F238E27FC236}">
                <a16:creationId xmlns:a16="http://schemas.microsoft.com/office/drawing/2014/main" id="{88267D66-4AB4-4162-869A-E276076D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r="3999" b="5556"/>
          <a:stretch>
            <a:fillRect/>
          </a:stretch>
        </p:blipFill>
        <p:spPr bwMode="auto">
          <a:xfrm>
            <a:off x="179388" y="4855812"/>
            <a:ext cx="2740039" cy="190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3">
            <a:extLst>
              <a:ext uri="{FF2B5EF4-FFF2-40B4-BE49-F238E27FC236}">
                <a16:creationId xmlns:a16="http://schemas.microsoft.com/office/drawing/2014/main" id="{AC148402-AC1D-4352-9383-7ABD1E054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854851"/>
            <a:ext cx="3047112" cy="198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9" descr="IMG_1068">
            <a:extLst>
              <a:ext uri="{FF2B5EF4-FFF2-40B4-BE49-F238E27FC236}">
                <a16:creationId xmlns:a16="http://schemas.microsoft.com/office/drawing/2014/main" id="{67A94454-DE45-48CE-AC03-A7D51CBEC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9507" y="2912547"/>
            <a:ext cx="3242264" cy="211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>
            <a:spLocks noChangeArrowheads="1"/>
          </p:cNvSpPr>
          <p:nvPr/>
        </p:nvSpPr>
        <p:spPr bwMode="auto">
          <a:xfrm>
            <a:off x="179388" y="115888"/>
            <a:ext cx="792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GOST type A" pitchFamily="34" charset="0"/>
              </a:rPr>
              <a:t>ФЕДЕРАЛЬНОЕ АГЕНСТВО ВОЗДУШНОГО ТРАНСПОРТА</a:t>
            </a:r>
          </a:p>
          <a:p>
            <a:r>
              <a:rPr lang="ru-RU" sz="1400">
                <a:solidFill>
                  <a:schemeClr val="bg1"/>
                </a:solidFill>
                <a:latin typeface="GOST type A" pitchFamily="34" charset="0"/>
              </a:rPr>
              <a:t>Иркутский филиал ФГБОУ ВО «Московский государственный технический университет гражданской авиации» (МГТУ ГА)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1125538"/>
            <a:ext cx="5737629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Материальная база филиала включает: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5 учебно-лабораторных корпусов общей площадью 21 634 </a:t>
            </a:r>
            <a:r>
              <a:rPr lang="ru-RU" sz="15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кв.м</a:t>
            </a:r>
            <a:r>
              <a:rPr lang="ru-RU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.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Учебный аэродром, площадью 55 000 </a:t>
            </a:r>
            <a:r>
              <a:rPr lang="ru-RU" sz="15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кв.м</a:t>
            </a:r>
            <a:r>
              <a:rPr lang="ru-RU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., на котором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расположены 12 воздушных судов: Ил-76, Ту-154, АН-24/26, Ми-8Т,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Ан-2, Су-24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4 процедурных тренажера (АЗЕВ): </a:t>
            </a:r>
            <a:r>
              <a:rPr lang="en-US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Airbus</a:t>
            </a:r>
            <a:r>
              <a:rPr lang="ru-RU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-320/330 (ед.);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Boeing-737NG</a:t>
            </a:r>
            <a:r>
              <a:rPr lang="ru-RU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, Ан-148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Современная учебно-лабораторная база для подготовки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авиационных специалистов эксплуатационной направленности.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3 студенческих общежития на 770 мест общей площадью 11 810 </a:t>
            </a:r>
            <a:r>
              <a:rPr lang="ru-RU" sz="15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кв.м</a:t>
            </a:r>
            <a:r>
              <a:rPr lang="ru-RU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.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Комбинат питания, клуб «Орбита»</a:t>
            </a:r>
          </a:p>
        </p:txBody>
      </p:sp>
      <p:pic>
        <p:nvPicPr>
          <p:cNvPr id="12" name="Рисунок 32">
            <a:extLst>
              <a:ext uri="{FF2B5EF4-FFF2-40B4-BE49-F238E27FC236}">
                <a16:creationId xmlns:a16="http://schemas.microsoft.com/office/drawing/2014/main" id="{B452950B-E01F-4112-8259-44C0C7998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82" b="11111"/>
          <a:stretch>
            <a:fillRect/>
          </a:stretch>
        </p:blipFill>
        <p:spPr bwMode="auto">
          <a:xfrm>
            <a:off x="2918798" y="4578217"/>
            <a:ext cx="3214367" cy="216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50A22B-0C68-4BAB-A0D3-072CD3F12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62" y="1055983"/>
            <a:ext cx="2921267" cy="1643213"/>
          </a:xfrm>
          <a:prstGeom prst="rect">
            <a:avLst/>
          </a:prstGeom>
        </p:spPr>
      </p:pic>
      <p:pic>
        <p:nvPicPr>
          <p:cNvPr id="17" name="Рисунок 18" descr="DSC_0301">
            <a:extLst>
              <a:ext uri="{FF2B5EF4-FFF2-40B4-BE49-F238E27FC236}">
                <a16:creationId xmlns:a16="http://schemas.microsoft.com/office/drawing/2014/main" id="{3608181E-604A-4A9C-BC01-26A3841A9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832" y="4581128"/>
            <a:ext cx="3009318" cy="215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06B068B-72A6-4618-9B61-5638E1C68C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16" y="2560952"/>
            <a:ext cx="2921267" cy="2024376"/>
          </a:xfrm>
          <a:prstGeom prst="rect">
            <a:avLst/>
          </a:prstGeom>
        </p:spPr>
      </p:pic>
      <p:pic>
        <p:nvPicPr>
          <p:cNvPr id="3074" name="Picture 2" descr="https://downloader.disk.yandex.ru/preview/83265b178217d9cb283b5a560e7e3e80da161f5289c36cdca295b326bfbc31e7/6165620c/DLN8ThIwtmqRjRCTK3uA0I9o0vL1WWCjASOnIzOUP5QdEXDSe-NEwr87MXgmGLXeAjyR8mNhNNlcfw_7B8keXQ%3D%3D?uid=0&amp;filename=IMG_1597.JPG&amp;disposition=inline&amp;hash=&amp;limit=0&amp;content_type=image%2Fjpeg&amp;owner_uid=0&amp;tknv=v2&amp;size=1903x863">
            <a:extLst>
              <a:ext uri="{FF2B5EF4-FFF2-40B4-BE49-F238E27FC236}">
                <a16:creationId xmlns:a16="http://schemas.microsoft.com/office/drawing/2014/main" id="{DC6CDBA5-C838-46DB-8589-10EFA9331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861" y="4578216"/>
            <a:ext cx="2934621" cy="215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91829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>
            <a:spLocks noChangeArrowheads="1"/>
          </p:cNvSpPr>
          <p:nvPr/>
        </p:nvSpPr>
        <p:spPr bwMode="auto">
          <a:xfrm>
            <a:off x="179388" y="115888"/>
            <a:ext cx="792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GOST type A" pitchFamily="34" charset="0"/>
              </a:rPr>
              <a:t>ФЕДЕРАЛЬНОЕ АГЕНСТВО ВОЗДУШНОГО ТРАНСПОРТА</a:t>
            </a:r>
          </a:p>
          <a:p>
            <a:r>
              <a:rPr lang="ru-RU" sz="1400">
                <a:solidFill>
                  <a:schemeClr val="bg1"/>
                </a:solidFill>
                <a:latin typeface="GOST type A" pitchFamily="34" charset="0"/>
              </a:rPr>
              <a:t>Иркутский филиал ФГБОУ ВО «Московский государственный технический университет гражданской авиации» (МГТУ ГА)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5536" y="1125538"/>
            <a:ext cx="5737629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Материальная база филиала включает: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Дополнительное профессиональное образование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accent1">
                  <a:lumMod val="20000"/>
                  <a:lumOff val="80000"/>
                </a:schemeClr>
              </a:solidFill>
              <a:latin typeface="GOST type B" pitchFamily="2" charset="0"/>
              <a:cs typeface="+mn-cs"/>
            </a:endParaRP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Тренажерный центр площадью 1 650 </a:t>
            </a:r>
            <a:r>
              <a:rPr lang="ru-RU" sz="15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кв.м</a:t>
            </a:r>
            <a:r>
              <a:rPr lang="ru-RU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.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2 летных тренажера (КТС): Ту-154М, Ан-24/26.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Учебный тренажер кабины вертолета Ми-8Т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Тренажер для первоначальной подготовки бортпроводников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5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Учебное оборудование для первоначальной подготовки и повышения квалификации летных экипажей, инженерно-технического персонала, персонала наземных аэропортовых служб, бортпроводников, специалистов по перевозке опасных грузов.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500" dirty="0">
              <a:solidFill>
                <a:schemeClr val="accent1">
                  <a:lumMod val="20000"/>
                  <a:lumOff val="80000"/>
                </a:schemeClr>
              </a:solidFill>
              <a:latin typeface="GOST type B" pitchFamily="2" charset="0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F992B8-5016-4E36-A3A2-396F50DE6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4" y="4627522"/>
            <a:ext cx="3227272" cy="2068069"/>
          </a:xfrm>
          <a:prstGeom prst="rect">
            <a:avLst/>
          </a:prstGeom>
        </p:spPr>
      </p:pic>
      <p:pic>
        <p:nvPicPr>
          <p:cNvPr id="14" name="Рисунок 22" descr="DSC_10027">
            <a:extLst>
              <a:ext uri="{FF2B5EF4-FFF2-40B4-BE49-F238E27FC236}">
                <a16:creationId xmlns:a16="http://schemas.microsoft.com/office/drawing/2014/main" id="{247EE777-8857-4C87-83DA-31885D9EF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5486" y="4627522"/>
            <a:ext cx="2962916" cy="223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24" descr="IMG_2884">
            <a:extLst>
              <a:ext uri="{FF2B5EF4-FFF2-40B4-BE49-F238E27FC236}">
                <a16:creationId xmlns:a16="http://schemas.microsoft.com/office/drawing/2014/main" id="{DB08D15D-B1F9-4D2C-8ECE-9417EAFD3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r="10345"/>
          <a:stretch>
            <a:fillRect/>
          </a:stretch>
        </p:blipFill>
        <p:spPr bwMode="auto">
          <a:xfrm>
            <a:off x="6210145" y="4627522"/>
            <a:ext cx="2835642" cy="223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26D0AB-6407-4651-8F84-0BCEFD04EE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610" y="1052736"/>
            <a:ext cx="2835643" cy="16591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2F3628-B63A-4CEF-AF27-0A1133B063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43" y="2711919"/>
            <a:ext cx="2835643" cy="191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6173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>
            <a:spLocks noChangeArrowheads="1"/>
          </p:cNvSpPr>
          <p:nvPr/>
        </p:nvSpPr>
        <p:spPr bwMode="auto">
          <a:xfrm>
            <a:off x="179388" y="115888"/>
            <a:ext cx="792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bg1"/>
                </a:solidFill>
                <a:latin typeface="GOST type A" pitchFamily="34" charset="0"/>
              </a:rPr>
              <a:t>ФЕДЕРАЛЬНОЕ АГЕНСТВО ВОЗДУШНОГО ТРАНСПОРТА</a:t>
            </a:r>
          </a:p>
          <a:p>
            <a:r>
              <a:rPr lang="ru-RU" sz="1400">
                <a:solidFill>
                  <a:schemeClr val="bg1"/>
                </a:solidFill>
                <a:latin typeface="GOST type A" pitchFamily="34" charset="0"/>
              </a:rPr>
              <a:t>Иркутский филиал ФГБОУ ВО «Московский государственный технический университет гражданской авиации» (МГТУ ГА)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1125538"/>
            <a:ext cx="8568952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5 причин для поступления в Иркутский филиал МГТУ ГА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  <a:latin typeface="GOST type B" pitchFamily="2" charset="0"/>
              <a:cs typeface="+mn-c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1) Большое количество бюджетных мест (по каждой специальности/направлению подготовки от 25 до 155 мест);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2) Бесплатное 3-х разовое питание для обучающихся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по программам ВО и СПО на бюджетной основе;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3) Бесплатное обеспечение форменным обмундированием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</a:rPr>
              <a:t>обучающихся по программам ВО и СПО на бюджетной основе;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4) Высокая востребованность выпускников, 90% трудоустроены.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5) Всем иногородним обучающимся предоставляется общежитие, 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  <a:latin typeface="GOST type B" pitchFamily="2" charset="0"/>
                <a:cs typeface="+mn-cs"/>
              </a:rPr>
              <a:t>стоимость проживания в общежитии составляет 950 - 1500 рублей.</a:t>
            </a:r>
          </a:p>
          <a:p>
            <a:pPr marL="285750" indent="-285750" defTabSz="9144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1500" dirty="0">
              <a:solidFill>
                <a:schemeClr val="accent1">
                  <a:lumMod val="20000"/>
                  <a:lumOff val="80000"/>
                </a:schemeClr>
              </a:solidFill>
              <a:latin typeface="GOST type B" pitchFamily="2" charset="0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26E311-224F-4D96-8F7B-2CFB755C56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356" y="2348880"/>
            <a:ext cx="2195736" cy="14638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A8BD34-9C7D-4395-9426-7B00BA261A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39" y="5176227"/>
            <a:ext cx="2350644" cy="16418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7C50625-8008-4B50-9D28-7392832664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850" y="5191574"/>
            <a:ext cx="2790130" cy="164180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879DC81-4100-47ED-A1D0-A5E784368C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7" y="5190577"/>
            <a:ext cx="2813150" cy="15798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2F8A06A-DE45-4E86-A5C7-39F745C7280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906" y="5167644"/>
            <a:ext cx="2351255" cy="161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540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948</Words>
  <Application>Microsoft Office PowerPoint</Application>
  <PresentationFormat>Экран (4:3)</PresentationFormat>
  <Paragraphs>110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GOST type A</vt:lpstr>
      <vt:lpstr>GOST type B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ФГБОУ ВПО ИФ МГТУ ГА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Nio</dc:creator>
  <cp:lastModifiedBy>Сергеева</cp:lastModifiedBy>
  <cp:revision>63</cp:revision>
  <dcterms:created xsi:type="dcterms:W3CDTF">2018-07-25T05:41:32Z</dcterms:created>
  <dcterms:modified xsi:type="dcterms:W3CDTF">2023-04-13T01:32:12Z</dcterms:modified>
</cp:coreProperties>
</file>