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9" r:id="rId6"/>
    <p:sldId id="268" r:id="rId7"/>
    <p:sldId id="267" r:id="rId8"/>
    <p:sldId id="270" r:id="rId9"/>
    <p:sldId id="271" r:id="rId10"/>
    <p:sldId id="272" r:id="rId11"/>
    <p:sldId id="273" r:id="rId12"/>
    <p:sldId id="274" r:id="rId13"/>
    <p:sldId id="276" r:id="rId14"/>
    <p:sldId id="275" r:id="rId15"/>
    <p:sldId id="277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2" r:id="rId29"/>
    <p:sldId id="291" r:id="rId30"/>
    <p:sldId id="293" r:id="rId31"/>
    <p:sldId id="294" r:id="rId32"/>
    <p:sldId id="295" r:id="rId33"/>
    <p:sldId id="296" r:id="rId34"/>
    <p:sldId id="297" r:id="rId35"/>
    <p:sldId id="298" r:id="rId36"/>
    <p:sldId id="261" r:id="rId37"/>
    <p:sldId id="299" r:id="rId3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0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9127" autoAdjust="0"/>
  </p:normalViewPr>
  <p:slideViewPr>
    <p:cSldViewPr snapToGrid="0">
      <p:cViewPr>
        <p:scale>
          <a:sx n="79" d="100"/>
          <a:sy n="79" d="100"/>
        </p:scale>
        <p:origin x="-38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198E-555A-4994-B84B-147F898C4EA4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15F9-D238-4D8A-B74C-A54C75A26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8D5B5-F601-4722-863D-4029F526C32A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D7640-8A92-4F60-A5BC-35E539307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F6EC7-5F13-4385-B27E-44F05F25B5EF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5612-B3D5-424D-9483-F416B1D7B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DE4B3-BC76-4104-BDCD-B8F2B3BADE50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9421-E570-437F-B7F6-1B60CF58A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2034B-D3E3-4D66-BAB6-816BFAC39502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BBC2-A98D-4A62-8F7D-A2A0AA944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3A7EA-0B20-4C7C-9583-B2B189FD4AF1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6E265-9274-4B36-85BB-2955C4B2B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192FC-6126-4E6B-8EC8-4CD3E29A8EE8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75741-0DF9-40C9-83B1-5B588A1DE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3D69A-C93D-4A3A-B8EE-302AC7E26527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9DB0C-9CF5-4BB0-AAD6-5F705A54B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DE4B7-EB7C-48BD-B875-B0455DE0A6FE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F4A90-0620-4E68-BBD8-CCCA0AEF5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AECB8-5489-497F-A748-0D6BE0E9E073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6D1D6-CBD1-4F90-AD7B-223A21291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5C4E-3899-48B1-BA43-57D1CB4FA2E3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FB4C4-C0F9-474E-9A0D-8C046C00E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16C044-1B78-4A99-83D3-4B9033278676}" type="datetimeFigureOut">
              <a:rPr lang="en-US"/>
              <a:pPr>
                <a:defRPr/>
              </a:pPr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71FC19-D448-4A35-A722-37E6B5423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spd="slow">
    <p:wip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kifsin_priemdoc@kifsin.r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.fsin.gov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.fsin.gov.ru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27000" y="2420938"/>
            <a:ext cx="9144000" cy="2387600"/>
          </a:xfrm>
        </p:spPr>
        <p:txBody>
          <a:bodyPr/>
          <a:lstStyle/>
          <a:p>
            <a:pPr algn="l" eaLnBrk="1" hangingPunct="1"/>
            <a:r>
              <a:rPr lang="ru-RU" sz="5400" b="1" dirty="0" smtClean="0">
                <a:solidFill>
                  <a:schemeClr val="bg1"/>
                </a:solidFill>
                <a:latin typeface="Calibri" pitchFamily="34" charset="0"/>
              </a:rPr>
              <a:t>Приемная </a:t>
            </a:r>
            <a:br>
              <a:rPr lang="ru-RU" sz="54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5400" b="1" dirty="0" smtClean="0">
                <a:solidFill>
                  <a:schemeClr val="bg1"/>
                </a:solidFill>
                <a:latin typeface="Calibri" pitchFamily="34" charset="0"/>
              </a:rPr>
              <a:t>кампания</a:t>
            </a:r>
            <a:br>
              <a:rPr lang="ru-RU" sz="54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5400" b="1" dirty="0" smtClean="0">
                <a:solidFill>
                  <a:schemeClr val="bg1"/>
                </a:solidFill>
                <a:latin typeface="Calibri" pitchFamily="34" charset="0"/>
              </a:rPr>
              <a:t>2023</a:t>
            </a:r>
            <a:endParaRPr lang="en-US" sz="54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3314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288" y="261938"/>
            <a:ext cx="1639887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776538" y="704850"/>
            <a:ext cx="5983287" cy="554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Кузбасский институт ФСИН России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3662363" y="881063"/>
            <a:ext cx="76962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chemeClr val="bg1"/>
                </a:solidFill>
                <a:latin typeface="Calibri" pitchFamily="34" charset="0"/>
              </a:rPr>
              <a:t>Студент</a:t>
            </a: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 (обучается по договору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об оказании платных образовательных услуг) самостоятельно оплачивает свое обучение, контракт о службе не заключает, ему не предоставляются права и гарантии сотрудника УИС. Статус студента полностью аналогичен статусу студента в гражданском ВУЗе.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Прямоугольник 1"/>
          <p:cNvSpPr>
            <a:spLocks noChangeArrowheads="1"/>
          </p:cNvSpPr>
          <p:nvPr/>
        </p:nvSpPr>
        <p:spPr bwMode="auto">
          <a:xfrm>
            <a:off x="3662363" y="520700"/>
            <a:ext cx="7696200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Образовательная программа, которую осваивает студент, отличается от той, которую осваивают курсанты – она носит более универсальный характер, без привязки к специфике уголовно-исполнительной системы. </a:t>
            </a:r>
          </a:p>
          <a:p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При поступлении на платное обучение студенты не проходят медицинскую комиссию и испытание физической подготовленности.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Количество </a:t>
            </a:r>
          </a:p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приемных мест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Group 7"/>
          <p:cNvGrpSpPr>
            <a:grpSpLocks/>
          </p:cNvGrpSpPr>
          <p:nvPr/>
        </p:nvGrpSpPr>
        <p:grpSpPr bwMode="auto">
          <a:xfrm>
            <a:off x="4230688" y="2652713"/>
            <a:ext cx="7061200" cy="1006475"/>
            <a:chOff x="1249" y="2072"/>
            <a:chExt cx="4448" cy="634"/>
          </a:xfrm>
        </p:grpSpPr>
        <p:sp>
          <p:nvSpPr>
            <p:cNvPr id="25608" name="Rectangle 9"/>
            <p:cNvSpPr>
              <a:spLocks noChangeArrowheads="1"/>
            </p:cNvSpPr>
            <p:nvPr/>
          </p:nvSpPr>
          <p:spPr bwMode="gray">
            <a:xfrm rot="3419336">
              <a:off x="1255" y="2156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5609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377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по направлению подготовки </a:t>
              </a:r>
            </a:p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40.03.01 Юриспруденция – 75 мест;</a:t>
              </a:r>
            </a:p>
          </p:txBody>
        </p:sp>
        <p:sp>
          <p:nvSpPr>
            <p:cNvPr id="25610" name="Text Box 11"/>
            <p:cNvSpPr txBox="1">
              <a:spLocks noChangeArrowheads="1"/>
            </p:cNvSpPr>
            <p:nvPr/>
          </p:nvSpPr>
          <p:spPr bwMode="gray">
            <a:xfrm>
              <a:off x="1299" y="2167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25602" name="Group 12"/>
          <p:cNvGrpSpPr>
            <a:grpSpLocks/>
          </p:cNvGrpSpPr>
          <p:nvPr/>
        </p:nvGrpSpPr>
        <p:grpSpPr bwMode="auto">
          <a:xfrm>
            <a:off x="4137025" y="4162425"/>
            <a:ext cx="7389813" cy="1477963"/>
            <a:chOff x="1253" y="2654"/>
            <a:chExt cx="3750" cy="931"/>
          </a:xfrm>
        </p:grpSpPr>
        <p:sp>
          <p:nvSpPr>
            <p:cNvPr id="25605" name="Rectangle 14"/>
            <p:cNvSpPr>
              <a:spLocks noChangeArrowheads="1"/>
            </p:cNvSpPr>
            <p:nvPr/>
          </p:nvSpPr>
          <p:spPr bwMode="gray">
            <a:xfrm rot="3419336">
              <a:off x="1219" y="2828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5606" name="Text Box 15"/>
            <p:cNvSpPr txBox="1">
              <a:spLocks noChangeArrowheads="1"/>
            </p:cNvSpPr>
            <p:nvPr/>
          </p:nvSpPr>
          <p:spPr bwMode="gray">
            <a:xfrm>
              <a:off x="1845" y="2654"/>
              <a:ext cx="3158" cy="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по специальности 40.05.02 Правоохранительная деятельность </a:t>
              </a:r>
            </a:p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– 75 мест;</a:t>
              </a:r>
            </a:p>
          </p:txBody>
        </p:sp>
        <p:sp>
          <p:nvSpPr>
            <p:cNvPr id="25607" name="Text Box 16"/>
            <p:cNvSpPr txBox="1">
              <a:spLocks noChangeArrowheads="1"/>
            </p:cNvSpPr>
            <p:nvPr/>
          </p:nvSpPr>
          <p:spPr bwMode="gray">
            <a:xfrm>
              <a:off x="1277" y="2800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2560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Прямоугольник 1"/>
          <p:cNvSpPr>
            <a:spLocks noChangeArrowheads="1"/>
          </p:cNvSpPr>
          <p:nvPr/>
        </p:nvSpPr>
        <p:spPr bwMode="auto">
          <a:xfrm>
            <a:off x="4079875" y="584200"/>
            <a:ext cx="76358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В рамках приемной кампании 2022 года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для приема на очное обучение за счет средств федерального бюджета выделено: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3662363" y="387350"/>
            <a:ext cx="769620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71563" lvl="2"/>
            <a:r>
              <a:rPr lang="ru-RU" sz="3400" dirty="0">
                <a:solidFill>
                  <a:schemeClr val="bg1"/>
                </a:solidFill>
                <a:latin typeface="Calibri" pitchFamily="34" charset="0"/>
              </a:rPr>
              <a:t>Количество мест, выделенное </a:t>
            </a:r>
          </a:p>
          <a:p>
            <a:pPr marL="1071563" lvl="2"/>
            <a:r>
              <a:rPr lang="ru-RU" sz="3400" dirty="0">
                <a:solidFill>
                  <a:schemeClr val="bg1"/>
                </a:solidFill>
                <a:latin typeface="Calibri" pitchFamily="34" charset="0"/>
              </a:rPr>
              <a:t>для приема на заочное обучение за счет средств федерального бюджета, составляет 50.</a:t>
            </a:r>
          </a:p>
          <a:p>
            <a:endParaRPr lang="ru-RU" sz="2500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400" dirty="0">
                <a:solidFill>
                  <a:schemeClr val="bg1"/>
                </a:solidFill>
                <a:latin typeface="Calibri" pitchFamily="34" charset="0"/>
              </a:rPr>
              <a:t>Детальную разбивку по ведомственным специализациям и комплектующим территориальным органам ФСИН России можно посмотреть на официальном сайте института в разделе «Поступающему», подразделе «Приемная кампания </a:t>
            </a:r>
            <a:r>
              <a:rPr lang="ru-RU" sz="3400" dirty="0" smtClean="0">
                <a:solidFill>
                  <a:schemeClr val="bg1"/>
                </a:solidFill>
                <a:latin typeface="Calibri" pitchFamily="34" charset="0"/>
              </a:rPr>
              <a:t>2023».</a:t>
            </a:r>
            <a:endParaRPr lang="ru-RU" sz="3600" dirty="0">
              <a:latin typeface="Calibri" pitchFamily="34" charset="0"/>
            </a:endParaRPr>
          </a:p>
        </p:txBody>
      </p:sp>
      <p:sp>
        <p:nvSpPr>
          <p:cNvPr id="26627" name="Rectangle 19"/>
          <p:cNvSpPr>
            <a:spLocks noChangeArrowheads="1"/>
          </p:cNvSpPr>
          <p:nvPr/>
        </p:nvSpPr>
        <p:spPr bwMode="gray">
          <a:xfrm rot="3419336">
            <a:off x="3638550" y="496888"/>
            <a:ext cx="479425" cy="520700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764718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628" name="Text Box 21"/>
          <p:cNvSpPr txBox="1">
            <a:spLocks noChangeArrowheads="1"/>
          </p:cNvSpPr>
          <p:nvPr/>
        </p:nvSpPr>
        <p:spPr bwMode="gray">
          <a:xfrm>
            <a:off x="3708400" y="52705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743" name="Group 95"/>
          <p:cNvGraphicFramePr>
            <a:graphicFrameLocks noGrp="1"/>
          </p:cNvGraphicFramePr>
          <p:nvPr/>
        </p:nvGraphicFramePr>
        <p:xfrm>
          <a:off x="3302000" y="300038"/>
          <a:ext cx="8259763" cy="6360733"/>
        </p:xfrm>
        <a:graphic>
          <a:graphicData uri="http://schemas.openxmlformats.org/drawingml/2006/table">
            <a:tbl>
              <a:tblPr/>
              <a:tblGrid>
                <a:gridCol w="755650"/>
                <a:gridCol w="1825625"/>
                <a:gridCol w="987425"/>
                <a:gridCol w="925513"/>
                <a:gridCol w="1022350"/>
                <a:gridCol w="950912"/>
                <a:gridCol w="950913"/>
                <a:gridCol w="841375"/>
              </a:tblGrid>
              <a:tr h="10636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п/п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Комплектующий орган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40.03.01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Юриспруденция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40.05.02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Правоохранительная деятельность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6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очная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очная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заочная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</a:tr>
              <a:tr h="1746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Организация охраны и конвоирования </a:t>
                      </a:r>
                      <a:b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в УИС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Организация режима в УИС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Организация исполнения наказаний,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не связанных </a:t>
                      </a:r>
                      <a:b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с изоляцией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Оперативно-розыскная деятельность </a:t>
                      </a:r>
                      <a:b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в УИС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Организация воспитательной работы с осужденными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Организация режима в УИС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ОФСИН России по Республике Алтай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УФСИН России по Республике Хакасия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УФСИН России по Алтайскому краю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ГУФСИН России по Кемеровской области - Кузбассу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ГУФСИН России по Новосибирской области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….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Всего: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Вступительные испытания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Group 7"/>
          <p:cNvGrpSpPr>
            <a:grpSpLocks/>
          </p:cNvGrpSpPr>
          <p:nvPr/>
        </p:nvGrpSpPr>
        <p:grpSpPr bwMode="auto">
          <a:xfrm>
            <a:off x="3587750" y="2693988"/>
            <a:ext cx="8345488" cy="569912"/>
            <a:chOff x="1249" y="2014"/>
            <a:chExt cx="5207" cy="359"/>
          </a:xfrm>
        </p:grpSpPr>
        <p:sp>
          <p:nvSpPr>
            <p:cNvPr id="29707" name="Rectangle 9"/>
            <p:cNvSpPr>
              <a:spLocks noChangeArrowheads="1"/>
            </p:cNvSpPr>
            <p:nvPr/>
          </p:nvSpPr>
          <p:spPr bwMode="gray">
            <a:xfrm rot="3419336">
              <a:off x="1255" y="2029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9708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4531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500">
                  <a:solidFill>
                    <a:schemeClr val="bg1"/>
                  </a:solidFill>
                  <a:latin typeface="Calibri" pitchFamily="34" charset="0"/>
                </a:rPr>
                <a:t>Русский язык, минимальное количество баллов 36;</a:t>
              </a:r>
            </a:p>
          </p:txBody>
        </p:sp>
        <p:sp>
          <p:nvSpPr>
            <p:cNvPr id="29709" name="Text Box 11"/>
            <p:cNvSpPr txBox="1">
              <a:spLocks noChangeArrowheads="1"/>
            </p:cNvSpPr>
            <p:nvPr/>
          </p:nvSpPr>
          <p:spPr bwMode="gray">
            <a:xfrm>
              <a:off x="1305" y="201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29698" name="Group 12"/>
          <p:cNvGrpSpPr>
            <a:grpSpLocks/>
          </p:cNvGrpSpPr>
          <p:nvPr/>
        </p:nvGrpSpPr>
        <p:grpSpPr bwMode="auto">
          <a:xfrm>
            <a:off x="3560763" y="3744913"/>
            <a:ext cx="8326437" cy="514350"/>
            <a:chOff x="1255" y="2654"/>
            <a:chExt cx="3748" cy="324"/>
          </a:xfrm>
        </p:grpSpPr>
        <p:sp>
          <p:nvSpPr>
            <p:cNvPr id="29704" name="Rectangle 14"/>
            <p:cNvSpPr>
              <a:spLocks noChangeArrowheads="1"/>
            </p:cNvSpPr>
            <p:nvPr/>
          </p:nvSpPr>
          <p:spPr bwMode="gray">
            <a:xfrm rot="3419336">
              <a:off x="1221" y="2710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9705" name="Text Box 15"/>
            <p:cNvSpPr txBox="1">
              <a:spLocks noChangeArrowheads="1"/>
            </p:cNvSpPr>
            <p:nvPr/>
          </p:nvSpPr>
          <p:spPr bwMode="gray">
            <a:xfrm>
              <a:off x="1779" y="2654"/>
              <a:ext cx="3224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500">
                  <a:solidFill>
                    <a:schemeClr val="bg1"/>
                  </a:solidFill>
                  <a:latin typeface="Calibri" pitchFamily="34" charset="0"/>
                </a:rPr>
                <a:t>История, минимальное количество баллов 32;</a:t>
              </a:r>
            </a:p>
          </p:txBody>
        </p:sp>
        <p:sp>
          <p:nvSpPr>
            <p:cNvPr id="29706" name="Text Box 16"/>
            <p:cNvSpPr txBox="1">
              <a:spLocks noChangeArrowheads="1"/>
            </p:cNvSpPr>
            <p:nvPr/>
          </p:nvSpPr>
          <p:spPr bwMode="gray">
            <a:xfrm>
              <a:off x="1320" y="2664"/>
              <a:ext cx="16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2969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Прямоугольник 1"/>
          <p:cNvSpPr>
            <a:spLocks noChangeArrowheads="1"/>
          </p:cNvSpPr>
          <p:nvPr/>
        </p:nvSpPr>
        <p:spPr bwMode="auto">
          <a:xfrm>
            <a:off x="3560763" y="301625"/>
            <a:ext cx="83264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При приеме на обучение по образовательным программам высшего образования установлены следующие вступительные испытания:</a:t>
            </a:r>
          </a:p>
        </p:txBody>
      </p:sp>
      <p:sp>
        <p:nvSpPr>
          <p:cNvPr id="29701" name="Text Box 15"/>
          <p:cNvSpPr txBox="1">
            <a:spLocks noChangeArrowheads="1"/>
          </p:cNvSpPr>
          <p:nvPr/>
        </p:nvSpPr>
        <p:spPr bwMode="gray">
          <a:xfrm>
            <a:off x="4772025" y="4746625"/>
            <a:ext cx="71612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>
                <a:solidFill>
                  <a:schemeClr val="bg1"/>
                </a:solidFill>
                <a:latin typeface="Calibri" pitchFamily="34" charset="0"/>
              </a:rPr>
              <a:t>Обществознание, минимальное количество баллов 42.</a:t>
            </a:r>
          </a:p>
        </p:txBody>
      </p:sp>
      <p:sp>
        <p:nvSpPr>
          <p:cNvPr id="29702" name="Rectangle 19"/>
          <p:cNvSpPr>
            <a:spLocks noChangeArrowheads="1"/>
          </p:cNvSpPr>
          <p:nvPr/>
        </p:nvSpPr>
        <p:spPr bwMode="gray">
          <a:xfrm rot="3419336">
            <a:off x="3649662" y="4829176"/>
            <a:ext cx="479425" cy="520700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764718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9703" name="Text Box 21"/>
          <p:cNvSpPr txBox="1">
            <a:spLocks noChangeArrowheads="1"/>
          </p:cNvSpPr>
          <p:nvPr/>
        </p:nvSpPr>
        <p:spPr bwMode="gray">
          <a:xfrm>
            <a:off x="3735388" y="4859338"/>
            <a:ext cx="33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Прямоугольник 1"/>
          <p:cNvSpPr>
            <a:spLocks noChangeArrowheads="1"/>
          </p:cNvSpPr>
          <p:nvPr/>
        </p:nvSpPr>
        <p:spPr bwMode="auto">
          <a:xfrm>
            <a:off x="3662363" y="833438"/>
            <a:ext cx="7696200" cy="435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Для лиц, поступающих на обучение </a:t>
            </a:r>
            <a:br>
              <a:rPr lang="ru-RU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за счет средств федерального бюджета, в соответствии с решением учредителя установлено дополнительное вступительное испытание по Обществознанию. Минимальное количество баллов 42.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3662363" y="1133475"/>
            <a:ext cx="7888287" cy="38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При приеме на обучение </a:t>
            </a:r>
            <a:br>
              <a:rPr lang="ru-RU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по образовательной программе магистратуры вступительное испытание одно – Уголовное право, минимальное количество баллов, подтверждающее успешную сдачу  60.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Прямоугольник 2"/>
          <p:cNvSpPr>
            <a:spLocks noChangeArrowheads="1"/>
          </p:cNvSpPr>
          <p:nvPr/>
        </p:nvSpPr>
        <p:spPr bwMode="auto">
          <a:xfrm>
            <a:off x="3368675" y="1444625"/>
            <a:ext cx="8132763" cy="374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>
                <a:solidFill>
                  <a:schemeClr val="bg1"/>
                </a:solidFill>
                <a:latin typeface="Calibri Light"/>
              </a:rPr>
              <a:t>В </a:t>
            </a:r>
            <a:r>
              <a:rPr lang="ru-RU" sz="4400" dirty="0" smtClean="0">
                <a:solidFill>
                  <a:schemeClr val="bg1"/>
                </a:solidFill>
                <a:latin typeface="Calibri Light"/>
              </a:rPr>
              <a:t>2023 </a:t>
            </a:r>
            <a:r>
              <a:rPr lang="ru-RU" sz="4400" dirty="0">
                <a:solidFill>
                  <a:schemeClr val="bg1"/>
                </a:solidFill>
                <a:latin typeface="Calibri Light"/>
              </a:rPr>
              <a:t>году Кузбасский институт ФСИН России будет осуществлять прием на обучение за счет средств федерального бюджета по специальностям </a:t>
            </a:r>
            <a:br>
              <a:rPr lang="ru-RU" sz="4400" dirty="0">
                <a:solidFill>
                  <a:schemeClr val="bg1"/>
                </a:solidFill>
                <a:latin typeface="Calibri Light"/>
              </a:rPr>
            </a:br>
            <a:r>
              <a:rPr lang="ru-RU" sz="4400" dirty="0">
                <a:solidFill>
                  <a:schemeClr val="bg1"/>
                </a:solidFill>
                <a:latin typeface="Calibri Light"/>
              </a:rPr>
              <a:t>и направлениям подготовки: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Прямоугольник 1"/>
          <p:cNvSpPr>
            <a:spLocks noChangeArrowheads="1"/>
          </p:cNvSpPr>
          <p:nvPr/>
        </p:nvSpPr>
        <p:spPr bwMode="auto">
          <a:xfrm>
            <a:off x="3662363" y="1446213"/>
            <a:ext cx="7888287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ВАЖНО! Минимальный балл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не гарантирует вам поступление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 институт, а является основанием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для участия в конкурсе.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Формы вступительных испытаний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Прямоугольник 1"/>
          <p:cNvSpPr>
            <a:spLocks noChangeArrowheads="1"/>
          </p:cNvSpPr>
          <p:nvPr/>
        </p:nvSpPr>
        <p:spPr bwMode="auto">
          <a:xfrm>
            <a:off x="4740275" y="1031875"/>
            <a:ext cx="72437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Лица, поступающие на обучение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по программам бакалавриата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и специалитета вне зависимости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от формы обучения на базе среднего общего образования,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т.е. окончившие школу и имеющие аттестат, должны иметь результаты ЕГЭ по установленным предметам.</a:t>
            </a:r>
          </a:p>
        </p:txBody>
      </p:sp>
      <p:sp>
        <p:nvSpPr>
          <p:cNvPr id="34819" name="Rectangle 9"/>
          <p:cNvSpPr>
            <a:spLocks noChangeArrowheads="1"/>
          </p:cNvSpPr>
          <p:nvPr/>
        </p:nvSpPr>
        <p:spPr bwMode="gray">
          <a:xfrm rot="3419336">
            <a:off x="3722687" y="1114426"/>
            <a:ext cx="479425" cy="5207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475E00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820" name="Text Box 11"/>
          <p:cNvSpPr txBox="1">
            <a:spLocks noChangeArrowheads="1"/>
          </p:cNvSpPr>
          <p:nvPr/>
        </p:nvSpPr>
        <p:spPr bwMode="gray">
          <a:xfrm>
            <a:off x="3792538" y="11430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Прямоугольник 1"/>
          <p:cNvSpPr>
            <a:spLocks noChangeArrowheads="1"/>
          </p:cNvSpPr>
          <p:nvPr/>
        </p:nvSpPr>
        <p:spPr bwMode="auto">
          <a:xfrm>
            <a:off x="4740275" y="447675"/>
            <a:ext cx="7243763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Лица, поступающие на обучение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по программам бакалавриата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и специалитета вне зависимости от формы обучения на базе профессионального образования, например, окончившие образовательные организации среднего профессионального образования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и имеющие диплом, могут быть допущены к вступительным испытаниям, проводимым институтом. Форма таких вступительных испытаний – тестирование. При наличии результатов ЕГЭ данная категория поступающих может их заявить.</a:t>
            </a:r>
          </a:p>
        </p:txBody>
      </p:sp>
      <p:sp>
        <p:nvSpPr>
          <p:cNvPr id="35843" name="Rectangle 14"/>
          <p:cNvSpPr>
            <a:spLocks noChangeArrowheads="1"/>
          </p:cNvSpPr>
          <p:nvPr/>
        </p:nvSpPr>
        <p:spPr bwMode="gray">
          <a:xfrm rot="3419336">
            <a:off x="3925887" y="530226"/>
            <a:ext cx="479425" cy="5207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002F47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006699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5844" name="Text Box 16"/>
          <p:cNvSpPr txBox="1">
            <a:spLocks noChangeArrowheads="1"/>
          </p:cNvSpPr>
          <p:nvPr/>
        </p:nvSpPr>
        <p:spPr bwMode="gray">
          <a:xfrm>
            <a:off x="3995738" y="550863"/>
            <a:ext cx="33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Прямоугольник 1"/>
          <p:cNvSpPr>
            <a:spLocks noChangeArrowheads="1"/>
          </p:cNvSpPr>
          <p:nvPr/>
        </p:nvSpPr>
        <p:spPr bwMode="auto">
          <a:xfrm>
            <a:off x="3662363" y="1885950"/>
            <a:ext cx="78882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Дополнительное вступительное испытание по обществознанию для всех категорий поступающих проводится в единой форме – устный экзамен.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Прямоугольник 1"/>
          <p:cNvSpPr>
            <a:spLocks noChangeArrowheads="1"/>
          </p:cNvSpPr>
          <p:nvPr/>
        </p:nvSpPr>
        <p:spPr bwMode="auto">
          <a:xfrm>
            <a:off x="4632325" y="1374775"/>
            <a:ext cx="6726238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Форма вступительного испытания «Уголовное право», проводимого при поступлении </a:t>
            </a:r>
            <a:br>
              <a:rPr lang="ru-RU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в магистратуру, - устный экзамен.</a:t>
            </a:r>
          </a:p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7891" name="Rectangle 19"/>
          <p:cNvSpPr>
            <a:spLocks noChangeArrowheads="1"/>
          </p:cNvSpPr>
          <p:nvPr/>
        </p:nvSpPr>
        <p:spPr bwMode="gray">
          <a:xfrm rot="3419336">
            <a:off x="3594100" y="1704976"/>
            <a:ext cx="479425" cy="520700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764718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7892" name="Text Box 21"/>
          <p:cNvSpPr txBox="1">
            <a:spLocks noChangeArrowheads="1"/>
          </p:cNvSpPr>
          <p:nvPr/>
        </p:nvSpPr>
        <p:spPr bwMode="gray">
          <a:xfrm>
            <a:off x="3708400" y="173355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Прямоугольник 1"/>
          <p:cNvSpPr>
            <a:spLocks noChangeArrowheads="1"/>
          </p:cNvSpPr>
          <p:nvPr/>
        </p:nvSpPr>
        <p:spPr bwMode="auto">
          <a:xfrm>
            <a:off x="3662363" y="1206500"/>
            <a:ext cx="7888287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ВАЖНО! Кандидатам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на поступление, относящимся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к категории выпускников прошлых лет, следует обратить внимание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на срок действия результатов ЕГЭ – он составляет 4 года.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Нормативы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по физической подготовке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Прямоугольник 1"/>
          <p:cNvSpPr>
            <a:spLocks noChangeArrowheads="1"/>
          </p:cNvSpPr>
          <p:nvPr/>
        </p:nvSpPr>
        <p:spPr bwMode="auto">
          <a:xfrm>
            <a:off x="3662363" y="2005013"/>
            <a:ext cx="76962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Важно! Испытание физической подготовленности проходит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на базе учреждений или территориальных органов ФСИН России, а не в институте.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51263" y="460375"/>
          <a:ext cx="7907329" cy="55708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{8799B23B-EC83-4686-B30A-512413B5E67A}</a:tableStyleId>
              </a:tblPr>
              <a:tblGrid>
                <a:gridCol w="2922549"/>
                <a:gridCol w="923575"/>
                <a:gridCol w="771755"/>
                <a:gridCol w="895167"/>
                <a:gridCol w="782052"/>
                <a:gridCol w="757990"/>
                <a:gridCol w="854241"/>
              </a:tblGrid>
              <a:tr h="42844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упражнений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Из числа гражданской молодежи, не служившей  </a:t>
                      </a:r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в </a:t>
                      </a: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армии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Из числа сотрудников УИС и гражданской молодежи, отслужившей в армии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7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Оценочные нормативы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Оценочные нормативы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8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отл.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хор.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удов.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Отл.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хор.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удов.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</a:tr>
              <a:tr h="208337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Мужчины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Бег 100 м (сек.)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14.0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14.5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15.0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13.1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13.6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14.2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267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Подтягивание на перекладине (количество раз)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668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Бег (кросс) 3000 м (мин./сек.)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12.05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12.45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13.25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11.40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11.55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12.20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208337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Женщины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Бег 100 м (сек.)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17.0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17.5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18.0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16.0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16.8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17.4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337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spc="-40">
                          <a:solidFill>
                            <a:schemeClr val="bg1"/>
                          </a:solidFill>
                          <a:effectLst/>
                        </a:rPr>
                        <a:t>Комплексное силовое упражнение</a:t>
                      </a: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 (количество раз за 1 мин.)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35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53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Бег (кросс) 1000 м (мин./сек.)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4.35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4.55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5.15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4.15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4.30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4.45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Group 7"/>
          <p:cNvGrpSpPr>
            <a:grpSpLocks/>
          </p:cNvGrpSpPr>
          <p:nvPr/>
        </p:nvGrpSpPr>
        <p:grpSpPr bwMode="auto">
          <a:xfrm>
            <a:off x="3717925" y="293688"/>
            <a:ext cx="7743825" cy="3184525"/>
            <a:chOff x="1249" y="2014"/>
            <a:chExt cx="4878" cy="2006"/>
          </a:xfrm>
        </p:grpSpPr>
        <p:sp>
          <p:nvSpPr>
            <p:cNvPr id="15367" name="Rectangle 9"/>
            <p:cNvSpPr>
              <a:spLocks noChangeArrowheads="1"/>
            </p:cNvSpPr>
            <p:nvPr/>
          </p:nvSpPr>
          <p:spPr bwMode="gray">
            <a:xfrm rot="3419336">
              <a:off x="1255" y="2029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4202" cy="1948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40.03.01 Юриспруденция (бакалавриат). </a:t>
              </a:r>
              <a:br>
                <a:rPr lang="ru-RU" sz="2500" b="1" dirty="0">
                  <a:solidFill>
                    <a:schemeClr val="bg1"/>
                  </a:solidFill>
                  <a:latin typeface="+mn-lt"/>
                </a:rPr>
              </a:b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Очная форма обучения, срок обучения 4 года.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b="1" dirty="0">
                <a:solidFill>
                  <a:schemeClr val="bg1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i="1" dirty="0">
                  <a:solidFill>
                    <a:schemeClr val="bg1"/>
                  </a:solidFill>
                  <a:latin typeface="+mn-lt"/>
                </a:rPr>
                <a:t>Ведомственные специализации: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режима в УИС,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охраны и конвоирования в УИС,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исполнения наказаний, 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не связанных с изоляцией осужденных от общества.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5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369" name="Text Box 11"/>
            <p:cNvSpPr txBox="1">
              <a:spLocks noChangeArrowheads="1"/>
            </p:cNvSpPr>
            <p:nvPr/>
          </p:nvSpPr>
          <p:spPr bwMode="gray">
            <a:xfrm>
              <a:off x="1305" y="201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15362" name="Group 12"/>
          <p:cNvGrpSpPr>
            <a:grpSpLocks/>
          </p:cNvGrpSpPr>
          <p:nvPr/>
        </p:nvGrpSpPr>
        <p:grpSpPr bwMode="auto">
          <a:xfrm>
            <a:off x="3776663" y="3521075"/>
            <a:ext cx="7522606" cy="2478088"/>
            <a:chOff x="1255" y="2654"/>
            <a:chExt cx="3426" cy="1561"/>
          </a:xfrm>
        </p:grpSpPr>
        <p:sp>
          <p:nvSpPr>
            <p:cNvPr id="15364" name="Rectangle 14"/>
            <p:cNvSpPr>
              <a:spLocks noChangeArrowheads="1"/>
            </p:cNvSpPr>
            <p:nvPr/>
          </p:nvSpPr>
          <p:spPr bwMode="gray">
            <a:xfrm rot="3419336">
              <a:off x="1221" y="2710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757" y="2654"/>
              <a:ext cx="2924" cy="1561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40.05.02 Правоохранительная деятельность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(специалитет). Очная форма обучения,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срок обучения 5 лет.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b="1" dirty="0">
                <a:solidFill>
                  <a:schemeClr val="bg1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i="1" dirty="0">
                  <a:solidFill>
                    <a:schemeClr val="bg1"/>
                  </a:solidFill>
                  <a:latin typeface="+mn-lt"/>
                </a:rPr>
                <a:t>Ведомственные специализации: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оперативно-розыскная </a:t>
              </a:r>
              <a:r>
                <a:rPr lang="ru-RU" sz="2000" b="1" dirty="0" smtClean="0">
                  <a:solidFill>
                    <a:schemeClr val="bg1"/>
                  </a:solidFill>
                  <a:latin typeface="+mn-lt"/>
                </a:rPr>
                <a:t>деятельность, </a:t>
              </a:r>
              <a:endParaRPr lang="ru-RU" sz="2000" b="1" dirty="0">
                <a:solidFill>
                  <a:schemeClr val="bg1"/>
                </a:solidFill>
                <a:latin typeface="+mn-lt"/>
              </a:endParaRP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 err="1">
                  <a:solidFill>
                    <a:schemeClr val="bg1"/>
                  </a:solidFill>
                  <a:latin typeface="+mn-lt"/>
                </a:rPr>
                <a:t>в</a:t>
              </a:r>
              <a:r>
                <a:rPr lang="ru-RU" sz="2000" b="1" dirty="0" err="1" smtClean="0">
                  <a:solidFill>
                    <a:schemeClr val="bg1"/>
                  </a:solidFill>
                  <a:latin typeface="+mn-lt"/>
                </a:rPr>
                <a:t>оспитательно</a:t>
              </a:r>
              <a:r>
                <a:rPr lang="ru-RU" sz="2000" b="1" dirty="0" smtClean="0">
                  <a:solidFill>
                    <a:schemeClr val="bg1"/>
                  </a:solidFill>
                  <a:latin typeface="+mn-lt"/>
                </a:rPr>
                <a:t>-правовая деятельность. </a:t>
              </a:r>
              <a:endParaRPr lang="ru-RU" sz="25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366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1536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Подача документов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в электронном виде</a:t>
            </a:r>
            <a:endParaRPr lang="ru-RU" sz="60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Прямоугольник 1"/>
          <p:cNvSpPr>
            <a:spLocks noChangeArrowheads="1"/>
          </p:cNvSpPr>
          <p:nvPr/>
        </p:nvSpPr>
        <p:spPr bwMode="auto">
          <a:xfrm>
            <a:off x="3662363" y="1271588"/>
            <a:ext cx="7696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Под подачей документов понимается процедура подачи заявления </a:t>
            </a:r>
            <a:br>
              <a:rPr lang="ru-RU" sz="32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на поступление в институт с приложением необходимых документов. Кандидатам, поступающим на обучение за счет средств федерального бюджета, не следует путать подачу документов с формированием личного или учебного дела. Это разные процедуры!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Прямоугольник 1"/>
          <p:cNvSpPr>
            <a:spLocks noChangeArrowheads="1"/>
          </p:cNvSpPr>
          <p:nvPr/>
        </p:nvSpPr>
        <p:spPr bwMode="auto">
          <a:xfrm>
            <a:off x="3662363" y="441325"/>
            <a:ext cx="76962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Для подачи документов в электронном виде кандидат должен быть зарегистрирован в электронной информационно-образовательной среде института. </a:t>
            </a:r>
          </a:p>
          <a:p>
            <a:endParaRPr lang="ru-RU" sz="32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Кандидаты, поступающие на обучение </a:t>
            </a:r>
            <a:br>
              <a:rPr lang="ru-RU" sz="32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за счет средств федерального бюджета, будут зарегистрированы в электронной информационно-образовательной среде без дополнительных заявок после получения личного/учебного дела.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Прямоугольник 1"/>
          <p:cNvSpPr>
            <a:spLocks noChangeArrowheads="1"/>
          </p:cNvSpPr>
          <p:nvPr/>
        </p:nvSpPr>
        <p:spPr bwMode="auto">
          <a:xfrm>
            <a:off x="3662363" y="155575"/>
            <a:ext cx="76962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Кандидаты, поступающие на обучение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с оплатой стоимости, направляют заявку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со своей личной электронной почты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на почтовый ящик  </a:t>
            </a:r>
            <a:r>
              <a:rPr lang="ru-RU" sz="3000" u="sng">
                <a:solidFill>
                  <a:schemeClr val="bg1"/>
                </a:solidFill>
                <a:latin typeface="Calibri" pitchFamily="34" charset="0"/>
                <a:hlinkClick r:id="rId3"/>
              </a:rPr>
              <a:t>kifsin_priemdoc@kifsin.ru</a:t>
            </a: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. В заявке следует указать фамилию, имя, отчество, номер мобильного телефона, направление подготовки, на которое планируется поступление. Техническая группа приемной комиссии самостоятельно зарегистрирует кандидата в электронной информационно-образовательной среде института и направит на электронную почту,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с которой пришел запрос логин, пароль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и инструкции по дальнейшим действиям.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6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Информация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о приемной кампании</a:t>
            </a:r>
            <a:endParaRPr lang="ru-RU" sz="60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Прямоугольник 1"/>
          <p:cNvSpPr>
            <a:spLocks noChangeArrowheads="1"/>
          </p:cNvSpPr>
          <p:nvPr/>
        </p:nvSpPr>
        <p:spPr bwMode="auto">
          <a:xfrm>
            <a:off x="3662363" y="1127125"/>
            <a:ext cx="76962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Calibri" pitchFamily="34" charset="0"/>
              </a:rPr>
              <a:t>Официальная информация </a:t>
            </a:r>
            <a:br>
              <a:rPr lang="ru-RU" sz="40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 dirty="0">
                <a:solidFill>
                  <a:schemeClr val="bg1"/>
                </a:solidFill>
                <a:latin typeface="Calibri" pitchFamily="34" charset="0"/>
              </a:rPr>
              <a:t>о приемной кампании </a:t>
            </a:r>
            <a:r>
              <a:rPr lang="ru-RU" sz="4000" dirty="0" smtClean="0">
                <a:solidFill>
                  <a:schemeClr val="bg1"/>
                </a:solidFill>
                <a:latin typeface="Calibri" pitchFamily="34" charset="0"/>
              </a:rPr>
              <a:t>2023 </a:t>
            </a:r>
            <a:r>
              <a:rPr lang="ru-RU" sz="4000" dirty="0">
                <a:solidFill>
                  <a:schemeClr val="bg1"/>
                </a:solidFill>
                <a:latin typeface="Calibri" pitchFamily="34" charset="0"/>
              </a:rPr>
              <a:t>года размещается на сайте Кузбасского института ФСИН России </a:t>
            </a:r>
            <a:r>
              <a:rPr lang="ru-RU" sz="4000" u="sng" dirty="0">
                <a:solidFill>
                  <a:schemeClr val="bg1"/>
                </a:solidFill>
                <a:latin typeface="Calibri" pitchFamily="34" charset="0"/>
                <a:hlinkClick r:id="rId3"/>
              </a:rPr>
              <a:t>http://www.ki.fsin.gov.ru</a:t>
            </a:r>
            <a:r>
              <a:rPr lang="ru-RU" sz="4000" dirty="0">
                <a:solidFill>
                  <a:schemeClr val="bg1"/>
                </a:solidFill>
                <a:latin typeface="Calibri" pitchFamily="34" charset="0"/>
              </a:rPr>
              <a:t> в разделе «Поступающему», подразделе «Приемная кампания </a:t>
            </a:r>
            <a:r>
              <a:rPr lang="ru-RU" sz="4000" dirty="0" smtClean="0">
                <a:solidFill>
                  <a:schemeClr val="bg1"/>
                </a:solidFill>
                <a:latin typeface="Calibri" pitchFamily="34" charset="0"/>
              </a:rPr>
              <a:t>2023»</a:t>
            </a:r>
            <a:endParaRPr lang="ru-RU" sz="40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1341438" y="257175"/>
            <a:ext cx="10515600" cy="8509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Контакты</a:t>
            </a:r>
            <a:endParaRPr lang="en-US" smtClean="0">
              <a:solidFill>
                <a:schemeClr val="bg1"/>
              </a:solidFill>
            </a:endParaRPr>
          </a:p>
        </p:txBody>
      </p:sp>
      <p:grpSp>
        <p:nvGrpSpPr>
          <p:cNvPr id="49154" name="Group 7"/>
          <p:cNvGrpSpPr>
            <a:grpSpLocks/>
          </p:cNvGrpSpPr>
          <p:nvPr/>
        </p:nvGrpSpPr>
        <p:grpSpPr bwMode="auto">
          <a:xfrm>
            <a:off x="3114675" y="1449388"/>
            <a:ext cx="7607300" cy="555625"/>
            <a:chOff x="1248" y="2030"/>
            <a:chExt cx="4792" cy="350"/>
          </a:xfrm>
        </p:grpSpPr>
        <p:sp>
          <p:nvSpPr>
            <p:cNvPr id="49166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4515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67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8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37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Телефон Приемной комиссии (3843) 777-451</a:t>
              </a:r>
              <a:endParaRPr lang="en-US" sz="2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9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49155" name="Group 12"/>
          <p:cNvGrpSpPr>
            <a:grpSpLocks/>
          </p:cNvGrpSpPr>
          <p:nvPr/>
        </p:nvGrpSpPr>
        <p:grpSpPr bwMode="auto">
          <a:xfrm>
            <a:off x="3114675" y="2287588"/>
            <a:ext cx="8362952" cy="555625"/>
            <a:chOff x="1248" y="2640"/>
            <a:chExt cx="5268" cy="350"/>
          </a:xfrm>
        </p:grpSpPr>
        <p:sp>
          <p:nvSpPr>
            <p:cNvPr id="4916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5076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6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36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dirty="0" err="1" smtClean="0">
                  <a:solidFill>
                    <a:schemeClr val="bg1"/>
                  </a:solidFill>
                  <a:latin typeface="Calibri" pitchFamily="34" charset="0"/>
                </a:rPr>
                <a:t>Вконтакте</a:t>
              </a:r>
              <a:r>
                <a:rPr lang="ru-RU" sz="2400" dirty="0" smtClean="0">
                  <a:solidFill>
                    <a:schemeClr val="bg1"/>
                  </a:solidFill>
                  <a:latin typeface="Calibri" pitchFamily="34" charset="0"/>
                </a:rPr>
                <a:t>  </a:t>
              </a:r>
              <a:r>
                <a:rPr lang="en-US" sz="2400" dirty="0" smtClean="0">
                  <a:solidFill>
                    <a:schemeClr val="bg1"/>
                  </a:solidFill>
                  <a:latin typeface="Calibri" pitchFamily="34" charset="0"/>
                </a:rPr>
                <a:t>https://</a:t>
              </a:r>
              <a:r>
                <a:rPr lang="en-US" sz="2400" dirty="0" smtClean="0">
                  <a:solidFill>
                    <a:schemeClr val="bg1"/>
                  </a:solidFill>
                  <a:latin typeface="Calibri" pitchFamily="34" charset="0"/>
                </a:rPr>
                <a:t>vk.com/public211224063</a:t>
              </a:r>
              <a:endParaRPr lang="en-US" sz="2400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5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49156" name="Group 17"/>
          <p:cNvGrpSpPr>
            <a:grpSpLocks/>
          </p:cNvGrpSpPr>
          <p:nvPr/>
        </p:nvGrpSpPr>
        <p:grpSpPr bwMode="auto">
          <a:xfrm>
            <a:off x="3114675" y="3125788"/>
            <a:ext cx="6921500" cy="582612"/>
            <a:chOff x="1248" y="3230"/>
            <a:chExt cx="4360" cy="367"/>
          </a:xfrm>
        </p:grpSpPr>
        <p:sp>
          <p:nvSpPr>
            <p:cNvPr id="49158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4113" cy="18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59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764718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0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33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Интернет-приемная</a:t>
              </a:r>
              <a:r>
                <a:rPr lang="en-US" sz="2400">
                  <a:solidFill>
                    <a:schemeClr val="bg1"/>
                  </a:solidFill>
                  <a:latin typeface="Calibri" pitchFamily="34" charset="0"/>
                </a:rPr>
                <a:t> </a:t>
              </a:r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на сайте института</a:t>
              </a:r>
              <a:endParaRPr lang="en-US" sz="2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1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49157" name="Прямоугольник 29"/>
          <p:cNvSpPr>
            <a:spLocks noChangeArrowheads="1"/>
          </p:cNvSpPr>
          <p:nvPr/>
        </p:nvSpPr>
        <p:spPr bwMode="auto">
          <a:xfrm>
            <a:off x="3192463" y="4657725"/>
            <a:ext cx="8285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Calibri" pitchFamily="34" charset="0"/>
              </a:rPr>
              <a:t>На официальном сайте института </a:t>
            </a:r>
            <a:r>
              <a:rPr lang="ru-RU" sz="2400" u="sng" dirty="0">
                <a:solidFill>
                  <a:schemeClr val="bg1"/>
                </a:solidFill>
                <a:latin typeface="Calibri" pitchFamily="34" charset="0"/>
                <a:hlinkClick r:id="rId2"/>
              </a:rPr>
              <a:t>http://www.ki.fsin.gov.ru</a:t>
            </a:r>
            <a:r>
              <a:rPr lang="ru-RU" sz="2400" dirty="0">
                <a:solidFill>
                  <a:schemeClr val="bg1"/>
                </a:solidFill>
                <a:latin typeface="Calibri" pitchFamily="34" charset="0"/>
              </a:rPr>
              <a:t> </a:t>
            </a:r>
            <a:br>
              <a:rPr lang="ru-RU" sz="24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400" dirty="0">
                <a:solidFill>
                  <a:schemeClr val="bg1"/>
                </a:solidFill>
                <a:latin typeface="Calibri" pitchFamily="34" charset="0"/>
              </a:rPr>
              <a:t>в раздел «Поступающему» Вы можете найти информационный видеоролик и буклет об институте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Прямоугольник 1"/>
          <p:cNvSpPr>
            <a:spLocks noChangeArrowheads="1"/>
          </p:cNvSpPr>
          <p:nvPr/>
        </p:nvSpPr>
        <p:spPr bwMode="auto">
          <a:xfrm>
            <a:off x="3662363" y="1571625"/>
            <a:ext cx="7696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Спасибо </a:t>
            </a:r>
          </a:p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за внимание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и удачи </a:t>
            </a:r>
          </a:p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при поступлении!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662363" y="1122363"/>
            <a:ext cx="7551737" cy="41544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Для работников уголовно-исполнительной системы существует возможность заочного обучения по данной специальности, срок обучения 6 лет.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3405188" y="1563688"/>
            <a:ext cx="8132762" cy="374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 dirty="0">
                <a:solidFill>
                  <a:schemeClr val="bg1"/>
                </a:solidFill>
                <a:latin typeface="Calibri Light"/>
              </a:rPr>
              <a:t>В </a:t>
            </a:r>
            <a:r>
              <a:rPr lang="ru-RU" sz="4400" dirty="0" smtClean="0">
                <a:solidFill>
                  <a:schemeClr val="bg1"/>
                </a:solidFill>
                <a:latin typeface="Calibri Light"/>
              </a:rPr>
              <a:t>2023 </a:t>
            </a:r>
            <a:r>
              <a:rPr lang="ru-RU" sz="4400" dirty="0">
                <a:solidFill>
                  <a:schemeClr val="bg1"/>
                </a:solidFill>
                <a:latin typeface="Calibri Light"/>
              </a:rPr>
              <a:t>году Кузбасский институт ФСИН России будет осуществлять прием на обучение на места </a:t>
            </a:r>
            <a:br>
              <a:rPr lang="ru-RU" sz="4400" dirty="0">
                <a:solidFill>
                  <a:schemeClr val="bg1"/>
                </a:solidFill>
                <a:latin typeface="Calibri Light"/>
              </a:rPr>
            </a:br>
            <a:r>
              <a:rPr lang="ru-RU" sz="4400" dirty="0">
                <a:solidFill>
                  <a:schemeClr val="bg1"/>
                </a:solidFill>
                <a:latin typeface="Calibri Light"/>
              </a:rPr>
              <a:t>по договорам об оказании платных образовательных услуг </a:t>
            </a:r>
            <a:br>
              <a:rPr lang="ru-RU" sz="4400" dirty="0">
                <a:solidFill>
                  <a:schemeClr val="bg1"/>
                </a:solidFill>
                <a:latin typeface="Calibri Light"/>
              </a:rPr>
            </a:br>
            <a:r>
              <a:rPr lang="ru-RU" sz="4400" dirty="0">
                <a:solidFill>
                  <a:schemeClr val="bg1"/>
                </a:solidFill>
                <a:latin typeface="Calibri Light"/>
              </a:rPr>
              <a:t>по направлениям подготовки: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7"/>
          <p:cNvGrpSpPr>
            <a:grpSpLocks/>
          </p:cNvGrpSpPr>
          <p:nvPr/>
        </p:nvGrpSpPr>
        <p:grpSpPr bwMode="auto">
          <a:xfrm>
            <a:off x="3574696" y="391483"/>
            <a:ext cx="9098669" cy="3111858"/>
            <a:chOff x="1152" y="2014"/>
            <a:chExt cx="6162" cy="962"/>
          </a:xfrm>
        </p:grpSpPr>
        <p:sp>
          <p:nvSpPr>
            <p:cNvPr id="18439" name="Rectangle 9"/>
            <p:cNvSpPr>
              <a:spLocks noChangeArrowheads="1"/>
            </p:cNvSpPr>
            <p:nvPr/>
          </p:nvSpPr>
          <p:spPr bwMode="gray">
            <a:xfrm rot="3419336">
              <a:off x="1238" y="1962"/>
              <a:ext cx="137" cy="310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8440" name="Text Box 10"/>
            <p:cNvSpPr txBox="1">
              <a:spLocks noChangeArrowheads="1"/>
            </p:cNvSpPr>
            <p:nvPr/>
          </p:nvSpPr>
          <p:spPr bwMode="gray">
            <a:xfrm>
              <a:off x="1681" y="2072"/>
              <a:ext cx="5633" cy="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2300" b="1" dirty="0">
                  <a:solidFill>
                    <a:schemeClr val="bg1"/>
                  </a:solidFill>
                  <a:latin typeface="Calibri" pitchFamily="34" charset="0"/>
                </a:rPr>
                <a:t>40.03.01 Юриспруденция (</a:t>
              </a:r>
              <a:r>
                <a:rPr lang="ru-RU" sz="2300" b="1" dirty="0" err="1">
                  <a:solidFill>
                    <a:schemeClr val="bg1"/>
                  </a:solidFill>
                  <a:latin typeface="Calibri" pitchFamily="34" charset="0"/>
                </a:rPr>
                <a:t>бакалавриат</a:t>
              </a:r>
              <a:r>
                <a:rPr lang="ru-RU" sz="2300" b="1" dirty="0">
                  <a:solidFill>
                    <a:schemeClr val="bg1"/>
                  </a:solidFill>
                  <a:latin typeface="Calibri" pitchFamily="34" charset="0"/>
                </a:rPr>
                <a:t>). </a:t>
              </a:r>
            </a:p>
            <a:p>
              <a:r>
                <a:rPr lang="ru-RU" sz="2300" b="1" dirty="0">
                  <a:solidFill>
                    <a:schemeClr val="bg1"/>
                  </a:solidFill>
                  <a:latin typeface="Calibri" pitchFamily="34" charset="0"/>
                </a:rPr>
                <a:t>Очная форма обучения, срок обучения 4 года. </a:t>
              </a:r>
              <a:endParaRPr lang="ru-RU" sz="2300" b="1" dirty="0" smtClean="0">
                <a:solidFill>
                  <a:schemeClr val="bg1"/>
                </a:solidFill>
                <a:latin typeface="Calibri" pitchFamily="34" charset="0"/>
              </a:endParaRPr>
            </a:p>
            <a:p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Профиль </a:t>
              </a:r>
              <a:r>
                <a:rPr lang="ru-RU" sz="2300" b="1" dirty="0">
                  <a:solidFill>
                    <a:schemeClr val="bg1"/>
                  </a:solidFill>
                  <a:latin typeface="Calibri" pitchFamily="34" charset="0"/>
                </a:rPr>
                <a:t>- уголовное право</a:t>
              </a:r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</a:p>
            <a:p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Заочная форма обучения, срок обучения 5 лет. </a:t>
              </a:r>
            </a:p>
            <a:p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(на базе среднего профессионального, по специализации, </a:t>
              </a:r>
            </a:p>
            <a:p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входящей в укрупненную группу специальностей среднего </a:t>
              </a:r>
            </a:p>
            <a:p>
              <a:r>
                <a:rPr lang="ru-RU" sz="2300" b="1" dirty="0">
                  <a:solidFill>
                    <a:schemeClr val="bg1"/>
                  </a:solidFill>
                  <a:latin typeface="Calibri" pitchFamily="34" charset="0"/>
                </a:rPr>
                <a:t>п</a:t>
              </a:r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рофессионального образования 40.00.00 Юриспруденция  </a:t>
              </a:r>
            </a:p>
            <a:p>
              <a:r>
                <a:rPr lang="ru-RU" sz="2300" b="1" dirty="0" smtClean="0">
                  <a:solidFill>
                    <a:schemeClr val="bg1"/>
                  </a:solidFill>
                  <a:latin typeface="Calibri" pitchFamily="34" charset="0"/>
                </a:rPr>
                <a:t>или высшего образования) </a:t>
              </a:r>
              <a:endParaRPr lang="ru-RU" sz="2300" b="1" dirty="0" smtClean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8441" name="Text Box 11"/>
            <p:cNvSpPr txBox="1">
              <a:spLocks noChangeArrowheads="1"/>
            </p:cNvSpPr>
            <p:nvPr/>
          </p:nvSpPr>
          <p:spPr bwMode="gray">
            <a:xfrm>
              <a:off x="1271" y="2014"/>
              <a:ext cx="248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18434" name="Group 12"/>
          <p:cNvGrpSpPr>
            <a:grpSpLocks/>
          </p:cNvGrpSpPr>
          <p:nvPr/>
        </p:nvGrpSpPr>
        <p:grpSpPr bwMode="auto">
          <a:xfrm>
            <a:off x="3489859" y="3725924"/>
            <a:ext cx="8367179" cy="2462962"/>
            <a:chOff x="1255" y="2654"/>
            <a:chExt cx="3748" cy="1610"/>
          </a:xfrm>
        </p:grpSpPr>
        <p:sp>
          <p:nvSpPr>
            <p:cNvPr id="18436" name="Rectangle 14"/>
            <p:cNvSpPr>
              <a:spLocks noChangeArrowheads="1"/>
            </p:cNvSpPr>
            <p:nvPr/>
          </p:nvSpPr>
          <p:spPr bwMode="gray">
            <a:xfrm rot="3419336">
              <a:off x="1221" y="2710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8437" name="Text Box 15"/>
            <p:cNvSpPr txBox="1">
              <a:spLocks noChangeArrowheads="1"/>
            </p:cNvSpPr>
            <p:nvPr/>
          </p:nvSpPr>
          <p:spPr bwMode="gray">
            <a:xfrm>
              <a:off x="1643" y="2654"/>
              <a:ext cx="3360" cy="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40.04.01 Юриспруденция (магистратура).</a:t>
              </a:r>
            </a:p>
            <a:p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 Заочная форма обучения, срок обучения </a:t>
              </a:r>
            </a:p>
            <a:p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2 года 5 месяцев. Профиль – уголовное </a:t>
              </a:r>
            </a:p>
            <a:p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право, криминология, уголовно-исполнительное </a:t>
              </a:r>
            </a:p>
            <a:p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право. Поступление на обучение </a:t>
              </a:r>
              <a:r>
                <a:rPr lang="ru-RU" sz="2200" b="1" dirty="0" smtClean="0">
                  <a:solidFill>
                    <a:schemeClr val="bg1"/>
                  </a:solidFill>
                  <a:latin typeface="Calibri" pitchFamily="34" charset="0"/>
                </a:rPr>
                <a:t>по </a:t>
              </a:r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образовательной программе </a:t>
              </a:r>
              <a:r>
                <a:rPr lang="ru-RU" sz="2200" b="1" dirty="0" smtClean="0">
                  <a:solidFill>
                    <a:schemeClr val="bg1"/>
                  </a:solidFill>
                  <a:latin typeface="Calibri" pitchFamily="34" charset="0"/>
                </a:rPr>
                <a:t>магистратуры </a:t>
              </a:r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возможно только на базе высшего </a:t>
              </a:r>
              <a:r>
                <a:rPr lang="ru-RU" sz="2200" b="1" dirty="0" smtClean="0">
                  <a:solidFill>
                    <a:schemeClr val="bg1"/>
                  </a:solidFill>
                  <a:latin typeface="Calibri" pitchFamily="34" charset="0"/>
                </a:rPr>
                <a:t>образования</a:t>
              </a:r>
              <a:r>
                <a:rPr lang="ru-RU" sz="2200" b="1" dirty="0">
                  <a:solidFill>
                    <a:schemeClr val="bg1"/>
                  </a:solidFill>
                  <a:latin typeface="Calibri" pitchFamily="34" charset="0"/>
                </a:rPr>
                <a:t>.</a:t>
              </a:r>
            </a:p>
          </p:txBody>
        </p:sp>
        <p:sp>
          <p:nvSpPr>
            <p:cNvPr id="1843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1843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662363" y="1470025"/>
            <a:ext cx="7551737" cy="4156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+mn-lt"/>
              </a:rPr>
              <a:t>Отличия образовательных программ, реализуемых </a:t>
            </a:r>
            <a:br>
              <a:rPr lang="ru-RU" sz="4400" b="1" dirty="0">
                <a:solidFill>
                  <a:schemeClr val="bg1"/>
                </a:solidFill>
                <a:latin typeface="+mn-lt"/>
              </a:rPr>
            </a:br>
            <a:r>
              <a:rPr lang="ru-RU" sz="4400" b="1" dirty="0">
                <a:solidFill>
                  <a:schemeClr val="bg1"/>
                </a:solidFill>
                <a:latin typeface="+mn-lt"/>
              </a:rPr>
              <a:t>за счет средств федерального бюджета от программ </a:t>
            </a:r>
            <a:br>
              <a:rPr lang="ru-RU" sz="4400" b="1" dirty="0">
                <a:solidFill>
                  <a:schemeClr val="bg1"/>
                </a:solidFill>
                <a:latin typeface="+mn-lt"/>
              </a:rPr>
            </a:br>
            <a:r>
              <a:rPr lang="ru-RU" sz="4400" b="1" dirty="0">
                <a:solidFill>
                  <a:schemeClr val="bg1"/>
                </a:solidFill>
                <a:latin typeface="+mn-lt"/>
              </a:rPr>
              <a:t>с оплатой стоимости обучения</a:t>
            </a:r>
            <a:endParaRPr lang="ru-RU" sz="4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Прямоугольник 1"/>
          <p:cNvSpPr>
            <a:spLocks noChangeArrowheads="1"/>
          </p:cNvSpPr>
          <p:nvPr/>
        </p:nvSpPr>
        <p:spPr bwMode="auto">
          <a:xfrm>
            <a:off x="3662363" y="495300"/>
            <a:ext cx="7696200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chemeClr val="bg1"/>
                </a:solidFill>
                <a:latin typeface="Calibri" pitchFamily="34" charset="0"/>
              </a:rPr>
              <a:t>Курсант</a:t>
            </a: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 (обучается за счет средств федерального бюджета) заключает контакт о службе в УИС, является действующим сотрудником, ему предоставляются все льготы, установленные для сотрудников,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в том числе денежное довольствие, питание, проживание, после окончание института он проходит службу в УИС в течение не менее 5 лет.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Прямоугольник 1"/>
          <p:cNvSpPr>
            <a:spLocks noChangeArrowheads="1"/>
          </p:cNvSpPr>
          <p:nvPr/>
        </p:nvSpPr>
        <p:spPr bwMode="auto">
          <a:xfrm>
            <a:off x="3675063" y="192088"/>
            <a:ext cx="7961312" cy="642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Будущие курсанты, для формирования личного дела должны обратиться с заявлением о поступлении на обучение в срок с 1 ноября текущего года до 1 апреля года поступления в кадровые подразделения учреждений и органов УИС, расположенных в субъекте проживания кандидата. Кандидаты проходят медицинское освидетельствование (предварительное и окончательное), психофизиологическое обследование, исследование на полиграфе, испытание физической подготовленности.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803</Words>
  <Application>Microsoft Office PowerPoint</Application>
  <PresentationFormat>Произвольный</PresentationFormat>
  <Paragraphs>229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Office Theme</vt:lpstr>
      <vt:lpstr>Приемная  кампания 2023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Контакты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Отделение кадров</cp:lastModifiedBy>
  <cp:revision>29</cp:revision>
  <dcterms:created xsi:type="dcterms:W3CDTF">2020-05-19T06:26:08Z</dcterms:created>
  <dcterms:modified xsi:type="dcterms:W3CDTF">2022-10-19T03:08:05Z</dcterms:modified>
</cp:coreProperties>
</file>